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7466" r:id="rId2"/>
    <p:sldMasterId id="2147488191" r:id="rId3"/>
    <p:sldMasterId id="2147488256" r:id="rId4"/>
    <p:sldMasterId id="2147488284" r:id="rId5"/>
  </p:sldMasterIdLst>
  <p:notesMasterIdLst>
    <p:notesMasterId r:id="rId61"/>
  </p:notesMasterIdLst>
  <p:sldIdLst>
    <p:sldId id="1137" r:id="rId6"/>
    <p:sldId id="1087" r:id="rId7"/>
    <p:sldId id="1105" r:id="rId8"/>
    <p:sldId id="1104" r:id="rId9"/>
    <p:sldId id="1103" r:id="rId10"/>
    <p:sldId id="1113" r:id="rId11"/>
    <p:sldId id="1061" r:id="rId12"/>
    <p:sldId id="1062" r:id="rId13"/>
    <p:sldId id="1094" r:id="rId14"/>
    <p:sldId id="1095" r:id="rId15"/>
    <p:sldId id="1102" r:id="rId16"/>
    <p:sldId id="1056" r:id="rId17"/>
    <p:sldId id="1057" r:id="rId18"/>
    <p:sldId id="1058" r:id="rId19"/>
    <p:sldId id="1059" r:id="rId20"/>
    <p:sldId id="1096" r:id="rId21"/>
    <p:sldId id="1060" r:id="rId22"/>
    <p:sldId id="1097" r:id="rId23"/>
    <p:sldId id="1098" r:id="rId24"/>
    <p:sldId id="1114" r:id="rId25"/>
    <p:sldId id="1115" r:id="rId26"/>
    <p:sldId id="1116" r:id="rId27"/>
    <p:sldId id="1117" r:id="rId28"/>
    <p:sldId id="1163" r:id="rId29"/>
    <p:sldId id="1138" r:id="rId30"/>
    <p:sldId id="1142" r:id="rId31"/>
    <p:sldId id="1156" r:id="rId32"/>
    <p:sldId id="1139" r:id="rId33"/>
    <p:sldId id="1140" r:id="rId34"/>
    <p:sldId id="1153" r:id="rId35"/>
    <p:sldId id="1141" r:id="rId36"/>
    <p:sldId id="1162" r:id="rId37"/>
    <p:sldId id="1155" r:id="rId38"/>
    <p:sldId id="1154" r:id="rId39"/>
    <p:sldId id="1135" r:id="rId40"/>
    <p:sldId id="1157" r:id="rId41"/>
    <p:sldId id="1160" r:id="rId42"/>
    <p:sldId id="1164" r:id="rId43"/>
    <p:sldId id="1165" r:id="rId44"/>
    <p:sldId id="1148" r:id="rId45"/>
    <p:sldId id="1149" r:id="rId46"/>
    <p:sldId id="1166" r:id="rId47"/>
    <p:sldId id="1118" r:id="rId48"/>
    <p:sldId id="1151" r:id="rId49"/>
    <p:sldId id="1152" r:id="rId50"/>
    <p:sldId id="1158" r:id="rId51"/>
    <p:sldId id="1159" r:id="rId52"/>
    <p:sldId id="1144" r:id="rId53"/>
    <p:sldId id="1145" r:id="rId54"/>
    <p:sldId id="1146" r:id="rId55"/>
    <p:sldId id="1147" r:id="rId56"/>
    <p:sldId id="1161" r:id="rId57"/>
    <p:sldId id="1134" r:id="rId58"/>
    <p:sldId id="1136" r:id="rId59"/>
    <p:sldId id="1150" r:id="rId60"/>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5340" indent="1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2265" indent="1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69193" indent="1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6119" indent="1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4630" algn="l" defTabSz="456926"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1558" algn="l" defTabSz="456926"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198483" algn="l" defTabSz="456926"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5408" algn="l" defTabSz="456926"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p:scale>
          <a:sx n="76" d="100"/>
          <a:sy n="76" d="100"/>
        </p:scale>
        <p:origin x="-1480" y="-848"/>
      </p:cViewPr>
      <p:guideLst>
        <p:guide orient="horz" pos="2160"/>
        <p:guide pos="2880"/>
      </p:guideLst>
    </p:cSldViewPr>
  </p:slideViewPr>
  <p:notesTextViewPr>
    <p:cViewPr>
      <p:scale>
        <a:sx n="100" d="100"/>
        <a:sy n="100" d="100"/>
      </p:scale>
      <p:origin x="0" y="0"/>
    </p:cViewPr>
  </p:notesTextViewPr>
  <p:sorterViewPr>
    <p:cViewPr>
      <p:scale>
        <a:sx n="65" d="100"/>
        <a:sy n="6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2"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7497945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pitchFamily="-107" charset="0"/>
        <a:ea typeface="ＭＳ Ｐゴシック" charset="0"/>
        <a:cs typeface="ＭＳ Ｐゴシック" charset="0"/>
      </a:defRPr>
    </a:lvl1pPr>
    <a:lvl2pPr marL="455340" algn="l" rtl="0" eaLnBrk="0" fontAlgn="base" hangingPunct="0">
      <a:spcBef>
        <a:spcPct val="0"/>
      </a:spcBef>
      <a:spcAft>
        <a:spcPct val="0"/>
      </a:spcAft>
      <a:defRPr sz="1200" kern="1200">
        <a:solidFill>
          <a:schemeClr val="tx1"/>
        </a:solidFill>
        <a:latin typeface="Gill Sans" pitchFamily="-107" charset="0"/>
        <a:ea typeface="ＭＳ Ｐゴシック" pitchFamily="-107" charset="-128"/>
        <a:cs typeface="+mn-cs"/>
      </a:defRPr>
    </a:lvl2pPr>
    <a:lvl3pPr marL="912265" algn="l" rtl="0" eaLnBrk="0" fontAlgn="base" hangingPunct="0">
      <a:spcBef>
        <a:spcPct val="0"/>
      </a:spcBef>
      <a:spcAft>
        <a:spcPct val="0"/>
      </a:spcAft>
      <a:defRPr sz="1200" kern="1200">
        <a:solidFill>
          <a:schemeClr val="tx1"/>
        </a:solidFill>
        <a:latin typeface="Gill Sans" pitchFamily="-107" charset="0"/>
        <a:ea typeface="ＭＳ Ｐゴシック" pitchFamily="-107" charset="-128"/>
        <a:cs typeface="+mn-cs"/>
      </a:defRPr>
    </a:lvl3pPr>
    <a:lvl4pPr marL="1369193" algn="l" rtl="0" eaLnBrk="0" fontAlgn="base" hangingPunct="0">
      <a:spcBef>
        <a:spcPct val="0"/>
      </a:spcBef>
      <a:spcAft>
        <a:spcPct val="0"/>
      </a:spcAft>
      <a:defRPr sz="1200" kern="1200">
        <a:solidFill>
          <a:schemeClr val="tx1"/>
        </a:solidFill>
        <a:latin typeface="Gill Sans" pitchFamily="-107" charset="0"/>
        <a:ea typeface="ＭＳ Ｐゴシック" pitchFamily="-107" charset="-128"/>
        <a:cs typeface="+mn-cs"/>
      </a:defRPr>
    </a:lvl4pPr>
    <a:lvl5pPr marL="1826119" algn="l" rtl="0" eaLnBrk="0" fontAlgn="base" hangingPunct="0">
      <a:spcBef>
        <a:spcPct val="0"/>
      </a:spcBef>
      <a:spcAft>
        <a:spcPct val="0"/>
      </a:spcAft>
      <a:defRPr sz="1200" kern="1200">
        <a:solidFill>
          <a:schemeClr val="tx1"/>
        </a:solidFill>
        <a:latin typeface="Gill Sans" pitchFamily="-107" charset="0"/>
        <a:ea typeface="ＭＳ Ｐゴシック" pitchFamily="-107" charset="-128"/>
        <a:cs typeface="+mn-cs"/>
      </a:defRPr>
    </a:lvl5pPr>
    <a:lvl6pPr marL="2284162" algn="l" defTabSz="456831" rtl="0" eaLnBrk="1" latinLnBrk="0" hangingPunct="1">
      <a:defRPr sz="1200" kern="1200">
        <a:solidFill>
          <a:schemeClr val="tx1"/>
        </a:solidFill>
        <a:latin typeface="+mn-lt"/>
        <a:ea typeface="+mn-ea"/>
        <a:cs typeface="+mn-cs"/>
      </a:defRPr>
    </a:lvl6pPr>
    <a:lvl7pPr marL="2740999" algn="l" defTabSz="456831" rtl="0" eaLnBrk="1" latinLnBrk="0" hangingPunct="1">
      <a:defRPr sz="1200" kern="1200">
        <a:solidFill>
          <a:schemeClr val="tx1"/>
        </a:solidFill>
        <a:latin typeface="+mn-lt"/>
        <a:ea typeface="+mn-ea"/>
        <a:cs typeface="+mn-cs"/>
      </a:defRPr>
    </a:lvl7pPr>
    <a:lvl8pPr marL="3197827" algn="l" defTabSz="456831" rtl="0" eaLnBrk="1" latinLnBrk="0" hangingPunct="1">
      <a:defRPr sz="1200" kern="1200">
        <a:solidFill>
          <a:schemeClr val="tx1"/>
        </a:solidFill>
        <a:latin typeface="+mn-lt"/>
        <a:ea typeface="+mn-ea"/>
        <a:cs typeface="+mn-cs"/>
      </a:defRPr>
    </a:lvl8pPr>
    <a:lvl9pPr marL="3654661" algn="l" defTabSz="45683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when a computer plays go, it's using a simulation -- it has perfect access to the state of board, it knows exactly what actions it can take, it knows exactly how these actions will change the state, it knows exactly what the objective is; real problems have none of these properties:  it's unclear what the state space should be, you have to estimate it from sensor input, it's hard to define what the actions should even be let alone what the dynamics model is, and it's really really hard to write down the right objective -- you're dealing with real people, and your behavior will have real consequences. you also have to plan for extended time horizons and deal with multiple agents; </a:t>
            </a:r>
            <a:r>
              <a:rPr lang="en-US" dirty="0" smtClean="0"/>
              <a:t/>
            </a:r>
            <a:br>
              <a:rPr lang="en-US" dirty="0" smtClean="0"/>
            </a:br>
            <a:endParaRPr dirty="0"/>
          </a:p>
          <a:p>
            <a:pPr lvl="0" rtl="0">
              <a:spcBef>
                <a:spcPts val="0"/>
              </a:spcBef>
              <a:buNone/>
            </a:pPr>
            <a:endParaRPr dirty="0"/>
          </a:p>
        </p:txBody>
      </p:sp>
    </p:spTree>
    <p:extLst>
      <p:ext uri="{BB962C8B-B14F-4D97-AF65-F5344CB8AC3E}">
        <p14:creationId xmlns:p14="http://schemas.microsoft.com/office/powerpoint/2010/main" val="174051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when a computer plays go, it's using a simulation -- it has perfect access to the state of board, it knows exactly what actions it can take, it knows exactly how these actions will change the state, it knows exactly what the objective is; real problems have none of these properties:  it's unclear what the state space should be, you have to estimate it from sensor input, it's hard to define what the actions should even be let alone what the dynamics model is, and it's really really hard to write down the right objective -- you're dealing with real people, and your behavior will have real consequences. you also have to plan for extended time horizons and deal with multiple agents; </a:t>
            </a:r>
            <a:r>
              <a:rPr lang="en-US" dirty="0" smtClean="0"/>
              <a:t/>
            </a:r>
            <a:br>
              <a:rPr lang="en-US" dirty="0" smtClean="0"/>
            </a:br>
            <a:endParaRPr dirty="0"/>
          </a:p>
          <a:p>
            <a:pPr lvl="0" rtl="0">
              <a:spcBef>
                <a:spcPts val="0"/>
              </a:spcBef>
              <a:buNone/>
            </a:pPr>
            <a:endParaRPr dirty="0"/>
          </a:p>
        </p:txBody>
      </p:sp>
    </p:spTree>
    <p:extLst>
      <p:ext uri="{BB962C8B-B14F-4D97-AF65-F5344CB8AC3E}">
        <p14:creationId xmlns:p14="http://schemas.microsoft.com/office/powerpoint/2010/main" val="174051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8F05167-D7FC-9049-9481-B228846DFDA5}"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35315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D32737-8306-054A-9D7B-1C1343320A5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477290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D32737-8306-054A-9D7B-1C1343320A5E}"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247729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Replace this video by one</a:t>
            </a:r>
            <a:r>
              <a:rPr lang="en-US" baseline="0" dirty="0" smtClean="0"/>
              <a:t> showing some success and failures on different objects and then have a slide with collage and then put the generalization video.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4E146FD-3666-B24A-AE2F-4549A15DC50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651056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8F05167-D7FC-9049-9481-B228846DFDA5}" type="slidenum">
              <a:rPr lang="en-US" smtClean="0">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353159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8F04966-B849-0749-81E0-105023B40159}" type="slidenum">
              <a:rPr lang="en-US" smtClean="0"/>
              <a:t>36</a:t>
            </a:fld>
            <a:endParaRPr lang="en-US"/>
          </a:p>
        </p:txBody>
      </p:sp>
    </p:spTree>
    <p:extLst>
      <p:ext uri="{BB962C8B-B14F-4D97-AF65-F5344CB8AC3E}">
        <p14:creationId xmlns:p14="http://schemas.microsoft.com/office/powerpoint/2010/main" val="1573273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1143000" y="685800"/>
            <a:ext cx="4572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831" indent="0" algn="ctr">
              <a:buNone/>
              <a:defRPr>
                <a:solidFill>
                  <a:schemeClr val="tx1">
                    <a:tint val="75000"/>
                  </a:schemeClr>
                </a:solidFill>
              </a:defRPr>
            </a:lvl2pPr>
            <a:lvl3pPr marL="913662" indent="0" algn="ctr">
              <a:buNone/>
              <a:defRPr>
                <a:solidFill>
                  <a:schemeClr val="tx1">
                    <a:tint val="75000"/>
                  </a:schemeClr>
                </a:solidFill>
              </a:defRPr>
            </a:lvl3pPr>
            <a:lvl4pPr marL="1370500" indent="0" algn="ctr">
              <a:buNone/>
              <a:defRPr>
                <a:solidFill>
                  <a:schemeClr val="tx1">
                    <a:tint val="75000"/>
                  </a:schemeClr>
                </a:solidFill>
              </a:defRPr>
            </a:lvl4pPr>
            <a:lvl5pPr marL="1827332" indent="0" algn="ctr">
              <a:buNone/>
              <a:defRPr>
                <a:solidFill>
                  <a:schemeClr val="tx1">
                    <a:tint val="75000"/>
                  </a:schemeClr>
                </a:solidFill>
              </a:defRPr>
            </a:lvl5pPr>
            <a:lvl6pPr marL="2284162" indent="0" algn="ctr">
              <a:buNone/>
              <a:defRPr>
                <a:solidFill>
                  <a:schemeClr val="tx1">
                    <a:tint val="75000"/>
                  </a:schemeClr>
                </a:solidFill>
              </a:defRPr>
            </a:lvl6pPr>
            <a:lvl7pPr marL="2740999" indent="0" algn="ctr">
              <a:buNone/>
              <a:defRPr>
                <a:solidFill>
                  <a:schemeClr val="tx1">
                    <a:tint val="75000"/>
                  </a:schemeClr>
                </a:solidFill>
              </a:defRPr>
            </a:lvl7pPr>
            <a:lvl8pPr marL="3197827" indent="0" algn="ctr">
              <a:buNone/>
              <a:defRPr>
                <a:solidFill>
                  <a:schemeClr val="tx1">
                    <a:tint val="75000"/>
                  </a:schemeClr>
                </a:solidFill>
              </a:defRPr>
            </a:lvl8pPr>
            <a:lvl9pPr marL="365466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lgn="ctr" defTabSz="913662">
              <a:defRPr>
                <a:ea typeface="ヒラギノ角ゴ ProN W3" charset="0"/>
                <a:cs typeface="ヒラギノ角ゴ ProN W3" charset="0"/>
              </a:defRPr>
            </a:lvl1pPr>
          </a:lstStyle>
          <a:p>
            <a:pPr>
              <a:defRPr/>
            </a:pPr>
            <a:fld id="{AFA59515-7CA2-B04B-B0D3-71125CFEB054}" type="datetime1">
              <a:rPr lang="en-US"/>
              <a:pPr>
                <a:defRPr/>
              </a:pPr>
              <a:t>7/18/18</a:t>
            </a:fld>
            <a:endParaRPr lang="en-US"/>
          </a:p>
        </p:txBody>
      </p:sp>
      <p:sp>
        <p:nvSpPr>
          <p:cNvPr id="5" name="Footer Placeholder 4"/>
          <p:cNvSpPr>
            <a:spLocks noGrp="1"/>
          </p:cNvSpPr>
          <p:nvPr>
            <p:ph type="ftr" sz="quarter" idx="11"/>
          </p:nvPr>
        </p:nvSpPr>
        <p:spPr/>
        <p:txBody>
          <a:bodyPr/>
          <a:lstStyle>
            <a:lvl1pPr defTabSz="913662">
              <a:defRPr/>
            </a:lvl1pPr>
          </a:lstStyle>
          <a:p>
            <a:pPr>
              <a:defRPr/>
            </a:pPr>
            <a:endParaRPr lang="en-US"/>
          </a:p>
        </p:txBody>
      </p:sp>
      <p:sp>
        <p:nvSpPr>
          <p:cNvPr id="6" name="Slide Number Placeholder 5"/>
          <p:cNvSpPr>
            <a:spLocks noGrp="1"/>
          </p:cNvSpPr>
          <p:nvPr>
            <p:ph type="sldNum" sz="quarter" idx="12"/>
          </p:nvPr>
        </p:nvSpPr>
        <p:spPr/>
        <p:txBody>
          <a:bodyPr/>
          <a:lstStyle>
            <a:lvl1pPr defTabSz="913662">
              <a:defRPr>
                <a:ea typeface="ヒラギノ角ゴ ProN W3" charset="0"/>
                <a:cs typeface="ヒラギノ角ゴ ProN W3" charset="0"/>
              </a:defRPr>
            </a:lvl1pPr>
          </a:lstStyle>
          <a:p>
            <a:pPr>
              <a:defRPr/>
            </a:pPr>
            <a:fld id="{2CEE5480-536A-7A43-B168-E8D1935A7A83}" type="slidenum">
              <a:rPr lang="en-US"/>
              <a:pPr>
                <a:defRPr/>
              </a:pPr>
              <a:t>‹#›</a:t>
            </a:fld>
            <a:endParaRPr lang="en-US"/>
          </a:p>
        </p:txBody>
      </p:sp>
    </p:spTree>
    <p:extLst>
      <p:ext uri="{BB962C8B-B14F-4D97-AF65-F5344CB8AC3E}">
        <p14:creationId xmlns:p14="http://schemas.microsoft.com/office/powerpoint/2010/main" val="2346506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3662">
              <a:defRPr>
                <a:ea typeface="ヒラギノ角ゴ ProN W3" charset="0"/>
                <a:cs typeface="ヒラギノ角ゴ ProN W3" charset="0"/>
              </a:defRPr>
            </a:lvl1pPr>
          </a:lstStyle>
          <a:p>
            <a:pPr>
              <a:defRPr/>
            </a:pPr>
            <a:fld id="{7D0BF910-83CF-E846-9429-2A1CD2DFE7F8}" type="datetime1">
              <a:rPr lang="en-US"/>
              <a:pPr>
                <a:defRPr/>
              </a:pPr>
              <a:t>7/18/18</a:t>
            </a:fld>
            <a:endParaRPr lang="en-US"/>
          </a:p>
        </p:txBody>
      </p:sp>
      <p:sp>
        <p:nvSpPr>
          <p:cNvPr id="5" name="Footer Placeholder 4"/>
          <p:cNvSpPr>
            <a:spLocks noGrp="1"/>
          </p:cNvSpPr>
          <p:nvPr>
            <p:ph type="ftr" sz="quarter" idx="11"/>
          </p:nvPr>
        </p:nvSpPr>
        <p:spPr/>
        <p:txBody>
          <a:bodyPr/>
          <a:lstStyle>
            <a:lvl1pPr defTabSz="913662">
              <a:defRPr/>
            </a:lvl1pPr>
          </a:lstStyle>
          <a:p>
            <a:pPr>
              <a:defRPr/>
            </a:pPr>
            <a:endParaRPr lang="en-US"/>
          </a:p>
        </p:txBody>
      </p:sp>
      <p:sp>
        <p:nvSpPr>
          <p:cNvPr id="6" name="Slide Number Placeholder 5"/>
          <p:cNvSpPr>
            <a:spLocks noGrp="1"/>
          </p:cNvSpPr>
          <p:nvPr>
            <p:ph type="sldNum" sz="quarter" idx="12"/>
          </p:nvPr>
        </p:nvSpPr>
        <p:spPr/>
        <p:txBody>
          <a:bodyPr/>
          <a:lstStyle>
            <a:lvl1pPr defTabSz="913662">
              <a:defRPr>
                <a:ea typeface="ヒラギノ角ゴ ProN W3" charset="0"/>
                <a:cs typeface="ヒラギノ角ゴ ProN W3" charset="0"/>
              </a:defRPr>
            </a:lvl1pPr>
          </a:lstStyle>
          <a:p>
            <a:pPr>
              <a:defRPr/>
            </a:pPr>
            <a:fld id="{D10E3E0B-D139-2340-A995-6331BDF7D38D}" type="slidenum">
              <a:rPr lang="en-US"/>
              <a:pPr>
                <a:defRPr/>
              </a:pPr>
              <a:t>‹#›</a:t>
            </a:fld>
            <a:endParaRPr lang="en-US"/>
          </a:p>
        </p:txBody>
      </p:sp>
    </p:spTree>
    <p:extLst>
      <p:ext uri="{BB962C8B-B14F-4D97-AF65-F5344CB8AC3E}">
        <p14:creationId xmlns:p14="http://schemas.microsoft.com/office/powerpoint/2010/main" val="4249047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7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7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3662">
              <a:defRPr>
                <a:ea typeface="ヒラギノ角ゴ ProN W3" charset="0"/>
                <a:cs typeface="ヒラギノ角ゴ ProN W3" charset="0"/>
              </a:defRPr>
            </a:lvl1pPr>
          </a:lstStyle>
          <a:p>
            <a:pPr>
              <a:defRPr/>
            </a:pPr>
            <a:fld id="{11CE82CE-F6BE-EA42-9FE4-9D1F43E87FF5}" type="datetime1">
              <a:rPr lang="en-US"/>
              <a:pPr>
                <a:defRPr/>
              </a:pPr>
              <a:t>7/18/18</a:t>
            </a:fld>
            <a:endParaRPr lang="en-US"/>
          </a:p>
        </p:txBody>
      </p:sp>
      <p:sp>
        <p:nvSpPr>
          <p:cNvPr id="5" name="Footer Placeholder 4"/>
          <p:cNvSpPr>
            <a:spLocks noGrp="1"/>
          </p:cNvSpPr>
          <p:nvPr>
            <p:ph type="ftr" sz="quarter" idx="11"/>
          </p:nvPr>
        </p:nvSpPr>
        <p:spPr/>
        <p:txBody>
          <a:bodyPr/>
          <a:lstStyle>
            <a:lvl1pPr defTabSz="913662">
              <a:defRPr/>
            </a:lvl1pPr>
          </a:lstStyle>
          <a:p>
            <a:pPr>
              <a:defRPr/>
            </a:pPr>
            <a:endParaRPr lang="en-US"/>
          </a:p>
        </p:txBody>
      </p:sp>
      <p:sp>
        <p:nvSpPr>
          <p:cNvPr id="6" name="Slide Number Placeholder 5"/>
          <p:cNvSpPr>
            <a:spLocks noGrp="1"/>
          </p:cNvSpPr>
          <p:nvPr>
            <p:ph type="sldNum" sz="quarter" idx="12"/>
          </p:nvPr>
        </p:nvSpPr>
        <p:spPr/>
        <p:txBody>
          <a:bodyPr/>
          <a:lstStyle>
            <a:lvl1pPr defTabSz="913662">
              <a:defRPr>
                <a:ea typeface="ヒラギノ角ゴ ProN W3" charset="0"/>
                <a:cs typeface="ヒラギノ角ゴ ProN W3" charset="0"/>
              </a:defRPr>
            </a:lvl1pPr>
          </a:lstStyle>
          <a:p>
            <a:pPr>
              <a:defRPr/>
            </a:pPr>
            <a:fld id="{B67C9465-236B-3345-A471-C178450EB8FF}" type="slidenum">
              <a:rPr lang="en-US"/>
              <a:pPr>
                <a:defRPr/>
              </a:pPr>
              <a:t>‹#›</a:t>
            </a:fld>
            <a:endParaRPr lang="en-US"/>
          </a:p>
        </p:txBody>
      </p:sp>
    </p:spTree>
    <p:extLst>
      <p:ext uri="{BB962C8B-B14F-4D97-AF65-F5344CB8AC3E}">
        <p14:creationId xmlns:p14="http://schemas.microsoft.com/office/powerpoint/2010/main" val="534016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00" tIns="91400" rIns="91400" bIns="91400"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7"/>
            <a:ext cx="8229600" cy="4967573"/>
          </a:xfrm>
          <a:prstGeom prst="rect">
            <a:avLst/>
          </a:prstGeom>
        </p:spPr>
        <p:txBody>
          <a:bodyPr lIns="91400" tIns="91400" rIns="91400" bIns="91400"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3533381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73" y="2130878"/>
            <a:ext cx="7773293" cy="147004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825" y="3886687"/>
            <a:ext cx="6400354" cy="1752451"/>
          </a:xfrm>
        </p:spPr>
        <p:txBody>
          <a:bodyPr/>
          <a:lstStyle>
            <a:lvl1pPr marL="0" indent="0" algn="ctr">
              <a:buNone/>
              <a:defRPr/>
            </a:lvl1pPr>
            <a:lvl2pPr marL="321196" indent="0" algn="ctr">
              <a:buNone/>
              <a:defRPr/>
            </a:lvl2pPr>
            <a:lvl3pPr marL="642397" indent="0" algn="ctr">
              <a:buNone/>
              <a:defRPr/>
            </a:lvl3pPr>
            <a:lvl4pPr marL="963594" indent="0" algn="ctr">
              <a:buNone/>
              <a:defRPr/>
            </a:lvl4pPr>
            <a:lvl5pPr marL="1284795" indent="0" algn="ctr">
              <a:buNone/>
              <a:defRPr/>
            </a:lvl5pPr>
            <a:lvl6pPr marL="1605997" indent="0" algn="ctr">
              <a:buNone/>
              <a:defRPr/>
            </a:lvl6pPr>
            <a:lvl7pPr marL="1927192" indent="0" algn="ctr">
              <a:buNone/>
              <a:defRPr/>
            </a:lvl7pPr>
            <a:lvl8pPr marL="2248393" indent="0" algn="ctr">
              <a:buNone/>
              <a:defRPr/>
            </a:lvl8pPr>
            <a:lvl9pPr marL="256959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36158038"/>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6213622"/>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90" y="4406832"/>
            <a:ext cx="7772176" cy="1361777"/>
          </a:xfrm>
        </p:spPr>
        <p:txBody>
          <a:bodyPr anchor="t"/>
          <a:lstStyle>
            <a:lvl1pPr algn="l">
              <a:defRPr sz="2800" b="1" cap="all"/>
            </a:lvl1pPr>
          </a:lstStyle>
          <a:p>
            <a:r>
              <a:rPr lang="en-US" smtClean="0"/>
              <a:t>Click to edit Master title style</a:t>
            </a:r>
            <a:endParaRPr lang="en-US"/>
          </a:p>
        </p:txBody>
      </p:sp>
      <p:sp>
        <p:nvSpPr>
          <p:cNvPr id="3" name="Text Placeholder 2"/>
          <p:cNvSpPr>
            <a:spLocks noGrp="1"/>
          </p:cNvSpPr>
          <p:nvPr>
            <p:ph type="body" idx="1"/>
          </p:nvPr>
        </p:nvSpPr>
        <p:spPr>
          <a:xfrm>
            <a:off x="722190" y="2906614"/>
            <a:ext cx="7772176" cy="1500188"/>
          </a:xfrm>
        </p:spPr>
        <p:txBody>
          <a:bodyPr anchor="b"/>
          <a:lstStyle>
            <a:lvl1pPr marL="0" indent="0">
              <a:buNone/>
              <a:defRPr sz="1400"/>
            </a:lvl1pPr>
            <a:lvl2pPr marL="321196" indent="0">
              <a:buNone/>
              <a:defRPr sz="1300"/>
            </a:lvl2pPr>
            <a:lvl3pPr marL="642397" indent="0">
              <a:buNone/>
              <a:defRPr sz="1100"/>
            </a:lvl3pPr>
            <a:lvl4pPr marL="963594" indent="0">
              <a:buNone/>
              <a:defRPr sz="1000"/>
            </a:lvl4pPr>
            <a:lvl5pPr marL="1284795" indent="0">
              <a:buNone/>
              <a:defRPr sz="1000"/>
            </a:lvl5pPr>
            <a:lvl6pPr marL="1605997" indent="0">
              <a:buNone/>
              <a:defRPr sz="1000"/>
            </a:lvl6pPr>
            <a:lvl7pPr marL="1927192" indent="0">
              <a:buNone/>
              <a:defRPr sz="1000"/>
            </a:lvl7pPr>
            <a:lvl8pPr marL="2248393" indent="0">
              <a:buNone/>
              <a:defRPr sz="1000"/>
            </a:lvl8pPr>
            <a:lvl9pPr marL="2569591" indent="0">
              <a:buNone/>
              <a:defRPr sz="1000"/>
            </a:lvl9pPr>
          </a:lstStyle>
          <a:p>
            <a:pPr lvl="0"/>
            <a:r>
              <a:rPr lang="en-US" smtClean="0"/>
              <a:t>Click to edit Master text styles</a:t>
            </a:r>
          </a:p>
        </p:txBody>
      </p:sp>
    </p:spTree>
    <p:extLst>
      <p:ext uri="{BB962C8B-B14F-4D97-AF65-F5344CB8AC3E}">
        <p14:creationId xmlns:p14="http://schemas.microsoft.com/office/powerpoint/2010/main" val="489750720"/>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92989" y="3536178"/>
            <a:ext cx="3625453" cy="794743"/>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5597" y="3536178"/>
            <a:ext cx="3625453" cy="794743"/>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067233"/>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66" y="274588"/>
            <a:ext cx="8228707"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648" y="1534791"/>
            <a:ext cx="4039568" cy="639589"/>
          </a:xfrm>
        </p:spPr>
        <p:txBody>
          <a:bodyPr anchor="b"/>
          <a:lstStyle>
            <a:lvl1pPr marL="0" indent="0">
              <a:buNone/>
              <a:defRPr sz="1700" b="1"/>
            </a:lvl1pPr>
            <a:lvl2pPr marL="321196" indent="0">
              <a:buNone/>
              <a:defRPr sz="1400" b="1"/>
            </a:lvl2pPr>
            <a:lvl3pPr marL="642397" indent="0">
              <a:buNone/>
              <a:defRPr sz="1300" b="1"/>
            </a:lvl3pPr>
            <a:lvl4pPr marL="963594" indent="0">
              <a:buNone/>
              <a:defRPr sz="1100" b="1"/>
            </a:lvl4pPr>
            <a:lvl5pPr marL="1284795" indent="0">
              <a:buNone/>
              <a:defRPr sz="1100" b="1"/>
            </a:lvl5pPr>
            <a:lvl6pPr marL="1605997" indent="0">
              <a:buNone/>
              <a:defRPr sz="1100" b="1"/>
            </a:lvl6pPr>
            <a:lvl7pPr marL="1927192" indent="0">
              <a:buNone/>
              <a:defRPr sz="1100" b="1"/>
            </a:lvl7pPr>
            <a:lvl8pPr marL="2248393" indent="0">
              <a:buNone/>
              <a:defRPr sz="1100" b="1"/>
            </a:lvl8pPr>
            <a:lvl9pPr marL="2569591"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457648" y="2174382"/>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573" y="1534791"/>
            <a:ext cx="4041799" cy="639589"/>
          </a:xfrm>
        </p:spPr>
        <p:txBody>
          <a:bodyPr anchor="b"/>
          <a:lstStyle>
            <a:lvl1pPr marL="0" indent="0">
              <a:buNone/>
              <a:defRPr sz="1700" b="1"/>
            </a:lvl1pPr>
            <a:lvl2pPr marL="321196" indent="0">
              <a:buNone/>
              <a:defRPr sz="1400" b="1"/>
            </a:lvl2pPr>
            <a:lvl3pPr marL="642397" indent="0">
              <a:buNone/>
              <a:defRPr sz="1300" b="1"/>
            </a:lvl3pPr>
            <a:lvl4pPr marL="963594" indent="0">
              <a:buNone/>
              <a:defRPr sz="1100" b="1"/>
            </a:lvl4pPr>
            <a:lvl5pPr marL="1284795" indent="0">
              <a:buNone/>
              <a:defRPr sz="1100" b="1"/>
            </a:lvl5pPr>
            <a:lvl6pPr marL="1605997" indent="0">
              <a:buNone/>
              <a:defRPr sz="1100" b="1"/>
            </a:lvl6pPr>
            <a:lvl7pPr marL="1927192" indent="0">
              <a:buNone/>
              <a:defRPr sz="1100" b="1"/>
            </a:lvl7pPr>
            <a:lvl8pPr marL="2248393" indent="0">
              <a:buNone/>
              <a:defRPr sz="1100" b="1"/>
            </a:lvl8pPr>
            <a:lvl9pPr marL="2569591"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644573" y="2174382"/>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559880"/>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4754982"/>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42362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3662">
              <a:defRPr>
                <a:ea typeface="ヒラギノ角ゴ ProN W3" charset="0"/>
                <a:cs typeface="ヒラギノ角ゴ ProN W3" charset="0"/>
              </a:defRPr>
            </a:lvl1pPr>
          </a:lstStyle>
          <a:p>
            <a:pPr>
              <a:defRPr/>
            </a:pPr>
            <a:fld id="{B54482E9-DFF5-6D49-9CBE-BE57FD4C43D4}" type="datetime1">
              <a:rPr lang="en-US"/>
              <a:pPr>
                <a:defRPr/>
              </a:pPr>
              <a:t>7/18/18</a:t>
            </a:fld>
            <a:endParaRPr lang="en-US"/>
          </a:p>
        </p:txBody>
      </p:sp>
      <p:sp>
        <p:nvSpPr>
          <p:cNvPr id="5" name="Footer Placeholder 4"/>
          <p:cNvSpPr>
            <a:spLocks noGrp="1"/>
          </p:cNvSpPr>
          <p:nvPr>
            <p:ph type="ftr" sz="quarter" idx="11"/>
          </p:nvPr>
        </p:nvSpPr>
        <p:spPr/>
        <p:txBody>
          <a:bodyPr/>
          <a:lstStyle>
            <a:lvl1pPr defTabSz="913662">
              <a:defRPr/>
            </a:lvl1pPr>
          </a:lstStyle>
          <a:p>
            <a:pPr>
              <a:defRPr/>
            </a:pPr>
            <a:endParaRPr lang="en-US"/>
          </a:p>
        </p:txBody>
      </p:sp>
      <p:sp>
        <p:nvSpPr>
          <p:cNvPr id="6" name="Slide Number Placeholder 5"/>
          <p:cNvSpPr>
            <a:spLocks noGrp="1"/>
          </p:cNvSpPr>
          <p:nvPr>
            <p:ph type="sldNum" sz="quarter" idx="12"/>
          </p:nvPr>
        </p:nvSpPr>
        <p:spPr/>
        <p:txBody>
          <a:bodyPr/>
          <a:lstStyle>
            <a:lvl1pPr defTabSz="913662">
              <a:defRPr>
                <a:ea typeface="ヒラギノ角ゴ ProN W3" charset="0"/>
                <a:cs typeface="ヒラギノ角ゴ ProN W3" charset="0"/>
              </a:defRPr>
            </a:lvl1pPr>
          </a:lstStyle>
          <a:p>
            <a:pPr>
              <a:defRPr/>
            </a:pPr>
            <a:fld id="{057BB0DD-603A-A646-A10A-58327FC90CF1}" type="slidenum">
              <a:rPr lang="en-US"/>
              <a:pPr>
                <a:defRPr/>
              </a:pPr>
              <a:t>‹#›</a:t>
            </a:fld>
            <a:endParaRPr lang="en-US"/>
          </a:p>
        </p:txBody>
      </p:sp>
    </p:spTree>
    <p:extLst>
      <p:ext uri="{BB962C8B-B14F-4D97-AF65-F5344CB8AC3E}">
        <p14:creationId xmlns:p14="http://schemas.microsoft.com/office/powerpoint/2010/main" val="1183676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78" y="273515"/>
            <a:ext cx="3008189" cy="1161975"/>
          </a:xfrm>
        </p:spPr>
        <p:txBody>
          <a:bodyPr/>
          <a:lstStyle>
            <a:lvl1pPr algn="l">
              <a:defRPr sz="1400" b="1"/>
            </a:lvl1pPr>
          </a:lstStyle>
          <a:p>
            <a:r>
              <a:rPr lang="en-US" smtClean="0"/>
              <a:t>Click to edit Master title style</a:t>
            </a:r>
            <a:endParaRPr lang="en-US"/>
          </a:p>
        </p:txBody>
      </p:sp>
      <p:sp>
        <p:nvSpPr>
          <p:cNvPr id="3" name="Content Placeholder 2"/>
          <p:cNvSpPr>
            <a:spLocks noGrp="1"/>
          </p:cNvSpPr>
          <p:nvPr>
            <p:ph idx="1"/>
          </p:nvPr>
        </p:nvSpPr>
        <p:spPr>
          <a:xfrm>
            <a:off x="3575224" y="273496"/>
            <a:ext cx="5111130" cy="5852295"/>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678" y="1435456"/>
            <a:ext cx="3008189" cy="4690319"/>
          </a:xfrm>
        </p:spPr>
        <p:txBody>
          <a:bodyPr/>
          <a:lstStyle>
            <a:lvl1pPr marL="0" indent="0">
              <a:buNone/>
              <a:defRPr sz="1000"/>
            </a:lvl1pPr>
            <a:lvl2pPr marL="321196" indent="0">
              <a:buNone/>
              <a:defRPr sz="800"/>
            </a:lvl2pPr>
            <a:lvl3pPr marL="642397" indent="0">
              <a:buNone/>
              <a:defRPr sz="700"/>
            </a:lvl3pPr>
            <a:lvl4pPr marL="963594" indent="0">
              <a:buNone/>
              <a:defRPr sz="600"/>
            </a:lvl4pPr>
            <a:lvl5pPr marL="1284795" indent="0">
              <a:buNone/>
              <a:defRPr sz="600"/>
            </a:lvl5pPr>
            <a:lvl6pPr marL="1605997" indent="0">
              <a:buNone/>
              <a:defRPr sz="600"/>
            </a:lvl6pPr>
            <a:lvl7pPr marL="1927192" indent="0">
              <a:buNone/>
              <a:defRPr sz="600"/>
            </a:lvl7pPr>
            <a:lvl8pPr marL="2248393" indent="0">
              <a:buNone/>
              <a:defRPr sz="600"/>
            </a:lvl8pPr>
            <a:lvl9pPr marL="2569591" indent="0">
              <a:buNone/>
              <a:defRPr sz="600"/>
            </a:lvl9pPr>
          </a:lstStyle>
          <a:p>
            <a:pPr lvl="0"/>
            <a:r>
              <a:rPr lang="en-US" smtClean="0"/>
              <a:t>Click to edit Master text styles</a:t>
            </a:r>
          </a:p>
        </p:txBody>
      </p:sp>
    </p:spTree>
    <p:extLst>
      <p:ext uri="{BB962C8B-B14F-4D97-AF65-F5344CB8AC3E}">
        <p14:creationId xmlns:p14="http://schemas.microsoft.com/office/powerpoint/2010/main" val="2769458781"/>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66" y="4800854"/>
            <a:ext cx="5486177" cy="567035"/>
          </a:xfrm>
        </p:spPr>
        <p:txBody>
          <a:bodyPr/>
          <a:lstStyle>
            <a:lvl1pPr algn="l">
              <a:defRPr sz="1400" b="1"/>
            </a:lvl1pPr>
          </a:lstStyle>
          <a:p>
            <a:r>
              <a:rPr lang="en-US" smtClean="0"/>
              <a:t>Click to edit Master title style</a:t>
            </a:r>
            <a:endParaRPr lang="en-US"/>
          </a:p>
        </p:txBody>
      </p:sp>
      <p:sp>
        <p:nvSpPr>
          <p:cNvPr id="3" name="Picture Placeholder 2"/>
          <p:cNvSpPr>
            <a:spLocks noGrp="1"/>
          </p:cNvSpPr>
          <p:nvPr>
            <p:ph type="pic" idx="1"/>
          </p:nvPr>
        </p:nvSpPr>
        <p:spPr>
          <a:xfrm>
            <a:off x="1792666" y="612830"/>
            <a:ext cx="5486177" cy="4114355"/>
          </a:xfrm>
        </p:spPr>
        <p:txBody>
          <a:bodyPr/>
          <a:lstStyle>
            <a:lvl1pPr marL="0" indent="0">
              <a:buNone/>
              <a:defRPr sz="2200"/>
            </a:lvl1pPr>
            <a:lvl2pPr marL="321196" indent="0">
              <a:buNone/>
              <a:defRPr sz="2000"/>
            </a:lvl2pPr>
            <a:lvl3pPr marL="642397" indent="0">
              <a:buNone/>
              <a:defRPr sz="1700"/>
            </a:lvl3pPr>
            <a:lvl4pPr marL="963594" indent="0">
              <a:buNone/>
              <a:defRPr sz="1400"/>
            </a:lvl4pPr>
            <a:lvl5pPr marL="1284795" indent="0">
              <a:buNone/>
              <a:defRPr sz="1400"/>
            </a:lvl5pPr>
            <a:lvl6pPr marL="1605997" indent="0">
              <a:buNone/>
              <a:defRPr sz="1400"/>
            </a:lvl6pPr>
            <a:lvl7pPr marL="1927192" indent="0">
              <a:buNone/>
              <a:defRPr sz="1400"/>
            </a:lvl7pPr>
            <a:lvl8pPr marL="2248393" indent="0">
              <a:buNone/>
              <a:defRPr sz="1400"/>
            </a:lvl8pPr>
            <a:lvl9pPr marL="2569591" indent="0">
              <a:buNone/>
              <a:defRPr sz="1400"/>
            </a:lvl9pPr>
          </a:lstStyle>
          <a:p>
            <a:pPr lvl="0"/>
            <a:endParaRPr lang="en-US" noProof="0" smtClean="0">
              <a:sym typeface="Gill Sans" charset="0"/>
            </a:endParaRPr>
          </a:p>
        </p:txBody>
      </p:sp>
      <p:sp>
        <p:nvSpPr>
          <p:cNvPr id="4" name="Text Placeholder 3"/>
          <p:cNvSpPr>
            <a:spLocks noGrp="1"/>
          </p:cNvSpPr>
          <p:nvPr>
            <p:ph type="body" sz="half" idx="2"/>
          </p:nvPr>
        </p:nvSpPr>
        <p:spPr>
          <a:xfrm>
            <a:off x="1792666" y="5367861"/>
            <a:ext cx="5486177" cy="804788"/>
          </a:xfrm>
        </p:spPr>
        <p:txBody>
          <a:bodyPr/>
          <a:lstStyle>
            <a:lvl1pPr marL="0" indent="0">
              <a:buNone/>
              <a:defRPr sz="1000"/>
            </a:lvl1pPr>
            <a:lvl2pPr marL="321196" indent="0">
              <a:buNone/>
              <a:defRPr sz="800"/>
            </a:lvl2pPr>
            <a:lvl3pPr marL="642397" indent="0">
              <a:buNone/>
              <a:defRPr sz="700"/>
            </a:lvl3pPr>
            <a:lvl4pPr marL="963594" indent="0">
              <a:buNone/>
              <a:defRPr sz="600"/>
            </a:lvl4pPr>
            <a:lvl5pPr marL="1284795" indent="0">
              <a:buNone/>
              <a:defRPr sz="600"/>
            </a:lvl5pPr>
            <a:lvl6pPr marL="1605997" indent="0">
              <a:buNone/>
              <a:defRPr sz="600"/>
            </a:lvl6pPr>
            <a:lvl7pPr marL="1927192" indent="0">
              <a:buNone/>
              <a:defRPr sz="600"/>
            </a:lvl7pPr>
            <a:lvl8pPr marL="2248393" indent="0">
              <a:buNone/>
              <a:defRPr sz="600"/>
            </a:lvl8pPr>
            <a:lvl9pPr marL="2569591" indent="0">
              <a:buNone/>
              <a:defRPr sz="600"/>
            </a:lvl9pPr>
          </a:lstStyle>
          <a:p>
            <a:pPr lvl="0"/>
            <a:r>
              <a:rPr lang="en-US" smtClean="0"/>
              <a:t>Click to edit Master text styles</a:t>
            </a:r>
          </a:p>
        </p:txBody>
      </p:sp>
    </p:spTree>
    <p:extLst>
      <p:ext uri="{BB962C8B-B14F-4D97-AF65-F5344CB8AC3E}">
        <p14:creationId xmlns:p14="http://schemas.microsoft.com/office/powerpoint/2010/main" val="2366487837"/>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1220464"/>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515" y="1151958"/>
            <a:ext cx="1839516" cy="317896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92988" y="1151958"/>
            <a:ext cx="5411391" cy="31789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9374424"/>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129613" y="446485"/>
            <a:ext cx="6875859" cy="4161234"/>
          </a:xfrm>
          <a:prstGeom prst="rect">
            <a:avLst/>
          </a:prstGeom>
        </p:spPr>
        <p:txBody>
          <a:bodyPr lIns="64277" tIns="32137" rIns="64277" bIns="32137" anchor="t">
            <a:noAutofit/>
          </a:bodyPr>
          <a:lstStyle/>
          <a:p>
            <a:endParaRPr/>
          </a:p>
        </p:txBody>
      </p:sp>
      <p:sp>
        <p:nvSpPr>
          <p:cNvPr id="21" name="Shape 21"/>
          <p:cNvSpPr>
            <a:spLocks noGrp="1"/>
          </p:cNvSpPr>
          <p:nvPr>
            <p:ph type="title"/>
          </p:nvPr>
        </p:nvSpPr>
        <p:spPr>
          <a:xfrm>
            <a:off x="892983" y="4723824"/>
            <a:ext cx="7358063" cy="1000125"/>
          </a:xfrm>
          <a:prstGeom prst="rect">
            <a:avLst/>
          </a:prstGeom>
        </p:spPr>
        <p:txBody>
          <a:bodyPr anchor="b"/>
          <a:lstStyle/>
          <a:p>
            <a:r>
              <a:t>Title Text</a:t>
            </a:r>
          </a:p>
        </p:txBody>
      </p:sp>
      <p:sp>
        <p:nvSpPr>
          <p:cNvPr id="22" name="Shape 22"/>
          <p:cNvSpPr>
            <a:spLocks noGrp="1"/>
          </p:cNvSpPr>
          <p:nvPr>
            <p:ph type="body" sz="quarter" idx="1"/>
          </p:nvPr>
        </p:nvSpPr>
        <p:spPr>
          <a:xfrm>
            <a:off x="892983" y="5759649"/>
            <a:ext cx="7358063" cy="794742"/>
          </a:xfrm>
          <a:prstGeom prst="rect">
            <a:avLst/>
          </a:prstGeom>
        </p:spPr>
        <p:txBody>
          <a:bodyPr anchor="t"/>
          <a:lstStyle>
            <a:lvl1pPr marL="0" indent="0" algn="ctr">
              <a:spcBef>
                <a:spcPts val="0"/>
              </a:spcBef>
              <a:buSzTx/>
              <a:buNone/>
              <a:defRPr sz="2200"/>
            </a:lvl1pPr>
            <a:lvl2pPr marL="0" indent="160695" algn="ctr">
              <a:spcBef>
                <a:spcPts val="0"/>
              </a:spcBef>
              <a:buSzTx/>
              <a:buNone/>
              <a:defRPr sz="2200"/>
            </a:lvl2pPr>
            <a:lvl3pPr marL="0" indent="321386" algn="ctr">
              <a:spcBef>
                <a:spcPts val="0"/>
              </a:spcBef>
              <a:buSzTx/>
              <a:buNone/>
              <a:defRPr sz="2200"/>
            </a:lvl3pPr>
            <a:lvl4pPr marL="0" indent="482081" algn="ctr">
              <a:spcBef>
                <a:spcPts val="0"/>
              </a:spcBef>
              <a:buSzTx/>
              <a:buNone/>
              <a:defRPr sz="2200"/>
            </a:lvl4pPr>
            <a:lvl5pPr marL="0" indent="642774"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4420297" y="6500812"/>
            <a:ext cx="294505" cy="272168"/>
          </a:xfrm>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83" y="2268153"/>
            <a:ext cx="7358063"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4723817" y="446484"/>
            <a:ext cx="3750469" cy="5786438"/>
          </a:xfrm>
          <a:prstGeom prst="rect">
            <a:avLst/>
          </a:prstGeom>
        </p:spPr>
        <p:txBody>
          <a:bodyPr lIns="64277" tIns="32137" rIns="64277" bIns="32137" anchor="t">
            <a:noAutofit/>
          </a:bodyPr>
          <a:lstStyle/>
          <a:p>
            <a:endParaRPr/>
          </a:p>
        </p:txBody>
      </p:sp>
      <p:sp>
        <p:nvSpPr>
          <p:cNvPr id="39" name="Shape 39"/>
          <p:cNvSpPr>
            <a:spLocks noGrp="1"/>
          </p:cNvSpPr>
          <p:nvPr>
            <p:ph type="title"/>
          </p:nvPr>
        </p:nvSpPr>
        <p:spPr>
          <a:xfrm>
            <a:off x="669737" y="446484"/>
            <a:ext cx="3750469" cy="2803922"/>
          </a:xfrm>
          <a:prstGeom prst="rect">
            <a:avLst/>
          </a:prstGeom>
        </p:spPr>
        <p:txBody>
          <a:bodyPr anchor="b"/>
          <a:lstStyle>
            <a:lvl1pPr>
              <a:defRPr sz="4200">
                <a:latin typeface="+mn-lt"/>
                <a:ea typeface="+mn-ea"/>
                <a:cs typeface="+mn-cs"/>
                <a:sym typeface="Helvetica Light"/>
              </a:defRPr>
            </a:lvl1pPr>
          </a:lstStyle>
          <a:p>
            <a:r>
              <a:t>Title Text</a:t>
            </a:r>
          </a:p>
        </p:txBody>
      </p:sp>
      <p:sp>
        <p:nvSpPr>
          <p:cNvPr id="40" name="Shape 40"/>
          <p:cNvSpPr>
            <a:spLocks noGrp="1"/>
          </p:cNvSpPr>
          <p:nvPr>
            <p:ph type="body" sz="quarter" idx="1"/>
          </p:nvPr>
        </p:nvSpPr>
        <p:spPr>
          <a:xfrm>
            <a:off x="669737" y="3348652"/>
            <a:ext cx="3750469" cy="2884289"/>
          </a:xfrm>
          <a:prstGeom prst="rect">
            <a:avLst/>
          </a:prstGeom>
        </p:spPr>
        <p:txBody>
          <a:bodyPr anchor="t"/>
          <a:lstStyle>
            <a:lvl1pPr marL="0" indent="0" algn="ctr">
              <a:spcBef>
                <a:spcPts val="0"/>
              </a:spcBef>
              <a:buSzTx/>
              <a:buNone/>
              <a:defRPr sz="2200"/>
            </a:lvl1pPr>
            <a:lvl2pPr marL="0" indent="160695" algn="ctr">
              <a:spcBef>
                <a:spcPts val="0"/>
              </a:spcBef>
              <a:buSzTx/>
              <a:buNone/>
              <a:defRPr sz="2200"/>
            </a:lvl2pPr>
            <a:lvl3pPr marL="0" indent="321386" algn="ctr">
              <a:spcBef>
                <a:spcPts val="0"/>
              </a:spcBef>
              <a:buSzTx/>
              <a:buNone/>
              <a:defRPr sz="2200"/>
            </a:lvl3pPr>
            <a:lvl4pPr marL="0" indent="482081" algn="ctr">
              <a:spcBef>
                <a:spcPts val="0"/>
              </a:spcBef>
              <a:buSzTx/>
              <a:buNone/>
              <a:defRPr sz="2200"/>
            </a:lvl4pPr>
            <a:lvl5pPr marL="0" indent="642774"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17" y="1830593"/>
            <a:ext cx="3750469" cy="4420195"/>
          </a:xfrm>
          <a:prstGeom prst="rect">
            <a:avLst/>
          </a:prstGeom>
        </p:spPr>
        <p:txBody>
          <a:bodyPr lIns="64277" tIns="32137" rIns="64277" bIns="32137"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669737" y="1830593"/>
            <a:ext cx="3750469" cy="4420195"/>
          </a:xfrm>
          <a:prstGeom prst="rect">
            <a:avLst/>
          </a:prstGeom>
        </p:spPr>
        <p:txBody>
          <a:bodyPr/>
          <a:lstStyle>
            <a:lvl1pPr marL="241042" indent="-241042">
              <a:spcBef>
                <a:spcPts val="2250"/>
              </a:spcBef>
              <a:defRPr sz="2000"/>
            </a:lvl1pPr>
            <a:lvl2pPr marL="482081" indent="-241042">
              <a:spcBef>
                <a:spcPts val="2250"/>
              </a:spcBef>
              <a:defRPr sz="2000"/>
            </a:lvl2pPr>
            <a:lvl3pPr marL="723120" indent="-241042">
              <a:spcBef>
                <a:spcPts val="2250"/>
              </a:spcBef>
              <a:defRPr sz="2000"/>
            </a:lvl3pPr>
            <a:lvl4pPr marL="964160" indent="-241042">
              <a:spcBef>
                <a:spcPts val="2250"/>
              </a:spcBef>
              <a:defRPr sz="2000"/>
            </a:lvl4pPr>
            <a:lvl5pPr marL="1205201" indent="-241042">
              <a:spcBef>
                <a:spcPts val="2250"/>
              </a:spcBef>
              <a:defRPr sz="20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669739" y="892981"/>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4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41"/>
            <a:ext cx="7772400" cy="1500187"/>
          </a:xfrm>
        </p:spPr>
        <p:txBody>
          <a:bodyPr anchor="b"/>
          <a:lstStyle>
            <a:lvl1pPr marL="0" indent="0">
              <a:buNone/>
              <a:defRPr sz="2000">
                <a:solidFill>
                  <a:schemeClr val="tx1">
                    <a:tint val="75000"/>
                  </a:schemeClr>
                </a:solidFill>
              </a:defRPr>
            </a:lvl1pPr>
            <a:lvl2pPr marL="456831" indent="0">
              <a:buNone/>
              <a:defRPr sz="1800">
                <a:solidFill>
                  <a:schemeClr val="tx1">
                    <a:tint val="75000"/>
                  </a:schemeClr>
                </a:solidFill>
              </a:defRPr>
            </a:lvl2pPr>
            <a:lvl3pPr marL="913662" indent="0">
              <a:buNone/>
              <a:defRPr sz="1600">
                <a:solidFill>
                  <a:schemeClr val="tx1">
                    <a:tint val="75000"/>
                  </a:schemeClr>
                </a:solidFill>
              </a:defRPr>
            </a:lvl3pPr>
            <a:lvl4pPr marL="1370500" indent="0">
              <a:buNone/>
              <a:defRPr sz="1400">
                <a:solidFill>
                  <a:schemeClr val="tx1">
                    <a:tint val="75000"/>
                  </a:schemeClr>
                </a:solidFill>
              </a:defRPr>
            </a:lvl4pPr>
            <a:lvl5pPr marL="1827332" indent="0">
              <a:buNone/>
              <a:defRPr sz="1400">
                <a:solidFill>
                  <a:schemeClr val="tx1">
                    <a:tint val="75000"/>
                  </a:schemeClr>
                </a:solidFill>
              </a:defRPr>
            </a:lvl5pPr>
            <a:lvl6pPr marL="2284162" indent="0">
              <a:buNone/>
              <a:defRPr sz="1400">
                <a:solidFill>
                  <a:schemeClr val="tx1">
                    <a:tint val="75000"/>
                  </a:schemeClr>
                </a:solidFill>
              </a:defRPr>
            </a:lvl6pPr>
            <a:lvl7pPr marL="2740999" indent="0">
              <a:buNone/>
              <a:defRPr sz="1400">
                <a:solidFill>
                  <a:schemeClr val="tx1">
                    <a:tint val="75000"/>
                  </a:schemeClr>
                </a:solidFill>
              </a:defRPr>
            </a:lvl7pPr>
            <a:lvl8pPr marL="3197827" indent="0">
              <a:buNone/>
              <a:defRPr sz="1400">
                <a:solidFill>
                  <a:schemeClr val="tx1">
                    <a:tint val="75000"/>
                  </a:schemeClr>
                </a:solidFill>
              </a:defRPr>
            </a:lvl8pPr>
            <a:lvl9pPr marL="365466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lgn="ctr" defTabSz="913662">
              <a:defRPr>
                <a:ea typeface="ヒラギノ角ゴ ProN W3" charset="0"/>
                <a:cs typeface="ヒラギノ角ゴ ProN W3" charset="0"/>
              </a:defRPr>
            </a:lvl1pPr>
          </a:lstStyle>
          <a:p>
            <a:pPr>
              <a:defRPr/>
            </a:pPr>
            <a:fld id="{487C9CD2-F821-5C4E-810D-33697D3F5C7F}" type="datetime1">
              <a:rPr lang="en-US"/>
              <a:pPr>
                <a:defRPr/>
              </a:pPr>
              <a:t>7/18/18</a:t>
            </a:fld>
            <a:endParaRPr lang="en-US"/>
          </a:p>
        </p:txBody>
      </p:sp>
      <p:sp>
        <p:nvSpPr>
          <p:cNvPr id="5" name="Footer Placeholder 4"/>
          <p:cNvSpPr>
            <a:spLocks noGrp="1"/>
          </p:cNvSpPr>
          <p:nvPr>
            <p:ph type="ftr" sz="quarter" idx="11"/>
          </p:nvPr>
        </p:nvSpPr>
        <p:spPr/>
        <p:txBody>
          <a:bodyPr/>
          <a:lstStyle>
            <a:lvl1pPr defTabSz="913662">
              <a:defRPr/>
            </a:lvl1pPr>
          </a:lstStyle>
          <a:p>
            <a:pPr>
              <a:defRPr/>
            </a:pPr>
            <a:endParaRPr lang="en-US"/>
          </a:p>
        </p:txBody>
      </p:sp>
      <p:sp>
        <p:nvSpPr>
          <p:cNvPr id="6" name="Slide Number Placeholder 5"/>
          <p:cNvSpPr>
            <a:spLocks noGrp="1"/>
          </p:cNvSpPr>
          <p:nvPr>
            <p:ph type="sldNum" sz="quarter" idx="12"/>
          </p:nvPr>
        </p:nvSpPr>
        <p:spPr/>
        <p:txBody>
          <a:bodyPr/>
          <a:lstStyle>
            <a:lvl1pPr defTabSz="913662">
              <a:defRPr>
                <a:ea typeface="ヒラギノ角ゴ ProN W3" charset="0"/>
                <a:cs typeface="ヒラギノ角ゴ ProN W3" charset="0"/>
              </a:defRPr>
            </a:lvl1pPr>
          </a:lstStyle>
          <a:p>
            <a:pPr>
              <a:defRPr/>
            </a:pPr>
            <a:fld id="{5C97F84C-DDC4-F648-A4A7-6865960A7A4A}" type="slidenum">
              <a:rPr lang="en-US"/>
              <a:pPr>
                <a:defRPr/>
              </a:pPr>
              <a:t>‹#›</a:t>
            </a:fld>
            <a:endParaRPr lang="en-US"/>
          </a:p>
        </p:txBody>
      </p:sp>
    </p:spTree>
    <p:extLst>
      <p:ext uri="{BB962C8B-B14F-4D97-AF65-F5344CB8AC3E}">
        <p14:creationId xmlns:p14="http://schemas.microsoft.com/office/powerpoint/2010/main" val="3070982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half" idx="13"/>
          </p:nvPr>
        </p:nvSpPr>
        <p:spPr>
          <a:xfrm>
            <a:off x="669737" y="625078"/>
            <a:ext cx="3750469" cy="5607844"/>
          </a:xfrm>
          <a:prstGeom prst="rect">
            <a:avLst/>
          </a:prstGeom>
        </p:spPr>
        <p:txBody>
          <a:bodyPr lIns="64277" tIns="32137" rIns="64277" bIns="32137" anchor="t">
            <a:noAutofit/>
          </a:bodyPr>
          <a:lstStyle/>
          <a:p>
            <a:endParaRPr/>
          </a:p>
        </p:txBody>
      </p:sp>
      <p:sp>
        <p:nvSpPr>
          <p:cNvPr id="84" name="Shape 84"/>
          <p:cNvSpPr>
            <a:spLocks noGrp="1"/>
          </p:cNvSpPr>
          <p:nvPr>
            <p:ph type="pic" sz="quarter" idx="14"/>
          </p:nvPr>
        </p:nvSpPr>
        <p:spPr>
          <a:xfrm>
            <a:off x="4723817" y="3580824"/>
            <a:ext cx="3750469" cy="2652117"/>
          </a:xfrm>
          <a:prstGeom prst="rect">
            <a:avLst/>
          </a:prstGeom>
        </p:spPr>
        <p:txBody>
          <a:bodyPr lIns="64277" tIns="32137" rIns="64277" bIns="32137" anchor="t">
            <a:noAutofit/>
          </a:bodyPr>
          <a:lstStyle/>
          <a:p>
            <a:endParaRPr/>
          </a:p>
        </p:txBody>
      </p:sp>
      <p:sp>
        <p:nvSpPr>
          <p:cNvPr id="85" name="Shape 85"/>
          <p:cNvSpPr>
            <a:spLocks noGrp="1"/>
          </p:cNvSpPr>
          <p:nvPr>
            <p:ph type="pic" sz="quarter" idx="15"/>
          </p:nvPr>
        </p:nvSpPr>
        <p:spPr>
          <a:xfrm>
            <a:off x="4728190" y="625086"/>
            <a:ext cx="3750469" cy="2652117"/>
          </a:xfrm>
          <a:prstGeom prst="rect">
            <a:avLst/>
          </a:prstGeom>
        </p:spPr>
        <p:txBody>
          <a:bodyPr lIns="64277" tIns="32137" rIns="64277" bIns="32137"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892983" y="4473775"/>
            <a:ext cx="7358063" cy="333736"/>
          </a:xfrm>
          <a:prstGeom prst="rect">
            <a:avLst/>
          </a:prstGeom>
        </p:spPr>
        <p:txBody>
          <a:bodyPr anchor="t">
            <a:spAutoFit/>
          </a:bodyPr>
          <a:lstStyle>
            <a:lvl1pPr marL="0" indent="0" algn="ctr">
              <a:spcBef>
                <a:spcPts val="0"/>
              </a:spcBef>
              <a:buSzTx/>
              <a:buNone/>
              <a:defRPr sz="1700"/>
            </a:lvl1pPr>
          </a:lstStyle>
          <a:p>
            <a:r>
              <a:t>–Johnny Appleseed</a:t>
            </a:r>
          </a:p>
        </p:txBody>
      </p:sp>
      <p:sp>
        <p:nvSpPr>
          <p:cNvPr id="94" name="Shape 94"/>
          <p:cNvSpPr>
            <a:spLocks noGrp="1"/>
          </p:cNvSpPr>
          <p:nvPr>
            <p:ph type="body" sz="quarter" idx="14"/>
          </p:nvPr>
        </p:nvSpPr>
        <p:spPr>
          <a:xfrm>
            <a:off x="892983" y="2997665"/>
            <a:ext cx="7358063" cy="487624"/>
          </a:xfrm>
          <a:prstGeom prst="rect">
            <a:avLst/>
          </a:prstGeom>
        </p:spPr>
        <p:txBody>
          <a:bodyPr>
            <a:spAutoFit/>
          </a:bodyPr>
          <a:lstStyle>
            <a:lvl1pPr marL="0" indent="0" algn="ctr">
              <a:spcBef>
                <a:spcPts val="0"/>
              </a:spcBef>
              <a:buSzTx/>
              <a:buNone/>
              <a:defRPr sz="27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1" y="0"/>
            <a:ext cx="9140216" cy="6858000"/>
          </a:xfrm>
          <a:prstGeom prst="rect">
            <a:avLst/>
          </a:prstGeom>
        </p:spPr>
        <p:txBody>
          <a:bodyPr lIns="64277" tIns="32137" rIns="64277" bIns="32137"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Title - Center">
    <p:spTree>
      <p:nvGrpSpPr>
        <p:cNvPr id="1" name=""/>
        <p:cNvGrpSpPr/>
        <p:nvPr/>
      </p:nvGrpSpPr>
      <p:grpSpPr>
        <a:xfrm>
          <a:off x="0" y="0"/>
          <a:ext cx="0" cy="0"/>
          <a:chOff x="0" y="0"/>
          <a:chExt cx="0" cy="0"/>
        </a:xfrm>
      </p:grpSpPr>
      <p:sp>
        <p:nvSpPr>
          <p:cNvPr id="117" name="Shape 117"/>
          <p:cNvSpPr>
            <a:spLocks noGrp="1"/>
          </p:cNvSpPr>
          <p:nvPr>
            <p:ph type="title"/>
          </p:nvPr>
        </p:nvSpPr>
        <p:spPr>
          <a:xfrm>
            <a:off x="892983" y="2268153"/>
            <a:ext cx="7358063" cy="2321719"/>
          </a:xfrm>
          <a:prstGeom prst="rect">
            <a:avLst/>
          </a:prstGeom>
        </p:spPr>
        <p:txBody>
          <a:bodyPr/>
          <a:lstStyle>
            <a:lvl1pPr>
              <a:defRPr sz="4200"/>
            </a:lvl1pPr>
          </a:lstStyle>
          <a:p>
            <a:r>
              <a:t>Title Text</a:t>
            </a:r>
          </a:p>
        </p:txBody>
      </p:sp>
      <p:sp>
        <p:nvSpPr>
          <p:cNvPr id="118" name="Shape 11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itle, Bullets &amp; Photo">
    <p:spTree>
      <p:nvGrpSpPr>
        <p:cNvPr id="1" name=""/>
        <p:cNvGrpSpPr/>
        <p:nvPr/>
      </p:nvGrpSpPr>
      <p:grpSpPr>
        <a:xfrm>
          <a:off x="0" y="0"/>
          <a:ext cx="0" cy="0"/>
          <a:chOff x="0" y="0"/>
          <a:chExt cx="0" cy="0"/>
        </a:xfrm>
      </p:grpSpPr>
      <p:sp>
        <p:nvSpPr>
          <p:cNvPr id="125" name="Shape 125"/>
          <p:cNvSpPr>
            <a:spLocks noGrp="1"/>
          </p:cNvSpPr>
          <p:nvPr>
            <p:ph type="pic" sz="half" idx="13"/>
          </p:nvPr>
        </p:nvSpPr>
        <p:spPr>
          <a:xfrm>
            <a:off x="4723817" y="1830593"/>
            <a:ext cx="3750469" cy="4420195"/>
          </a:xfrm>
          <a:prstGeom prst="rect">
            <a:avLst/>
          </a:prstGeom>
        </p:spPr>
        <p:txBody>
          <a:bodyPr lIns="64277" tIns="32137" rIns="64277" bIns="32137" anchor="t">
            <a:noAutofit/>
          </a:bodyPr>
          <a:lstStyle/>
          <a:p>
            <a:endParaRPr/>
          </a:p>
        </p:txBody>
      </p:sp>
      <p:sp>
        <p:nvSpPr>
          <p:cNvPr id="126" name="Shape 126"/>
          <p:cNvSpPr>
            <a:spLocks noGrp="1"/>
          </p:cNvSpPr>
          <p:nvPr>
            <p:ph type="title"/>
          </p:nvPr>
        </p:nvSpPr>
        <p:spPr>
          <a:xfrm>
            <a:off x="669739" y="276820"/>
            <a:ext cx="7804547" cy="1518047"/>
          </a:xfrm>
          <a:prstGeom prst="rect">
            <a:avLst/>
          </a:prstGeom>
        </p:spPr>
        <p:txBody>
          <a:bodyPr/>
          <a:lstStyle/>
          <a:p>
            <a:r>
              <a:t>Title Text</a:t>
            </a:r>
          </a:p>
        </p:txBody>
      </p:sp>
      <p:sp>
        <p:nvSpPr>
          <p:cNvPr id="127" name="Shape 127"/>
          <p:cNvSpPr>
            <a:spLocks noGrp="1"/>
          </p:cNvSpPr>
          <p:nvPr>
            <p:ph type="body" sz="half" idx="1"/>
          </p:nvPr>
        </p:nvSpPr>
        <p:spPr>
          <a:xfrm>
            <a:off x="669737" y="1830593"/>
            <a:ext cx="3750469" cy="4420195"/>
          </a:xfrm>
          <a:prstGeom prst="rect">
            <a:avLst/>
          </a:prstGeom>
        </p:spPr>
        <p:txBody>
          <a:bodyPr/>
          <a:lstStyle>
            <a:lvl1pPr marL="275474" indent="-275474">
              <a:spcBef>
                <a:spcPts val="2250"/>
              </a:spcBef>
              <a:defRPr sz="2200">
                <a:latin typeface="+mj-lt"/>
                <a:ea typeface="+mj-ea"/>
                <a:cs typeface="+mj-cs"/>
                <a:sym typeface="Source Sans Pro Light"/>
              </a:defRPr>
            </a:lvl1pPr>
            <a:lvl2pPr marL="516516" indent="-275474">
              <a:spcBef>
                <a:spcPts val="2250"/>
              </a:spcBef>
              <a:defRPr sz="2200">
                <a:latin typeface="+mj-lt"/>
                <a:ea typeface="+mj-ea"/>
                <a:cs typeface="+mj-cs"/>
                <a:sym typeface="Source Sans Pro Light"/>
              </a:defRPr>
            </a:lvl2pPr>
            <a:lvl3pPr marL="757553" indent="-275474">
              <a:spcBef>
                <a:spcPts val="2250"/>
              </a:spcBef>
              <a:defRPr sz="2200">
                <a:latin typeface="+mj-lt"/>
                <a:ea typeface="+mj-ea"/>
                <a:cs typeface="+mj-cs"/>
                <a:sym typeface="Source Sans Pro Light"/>
              </a:defRPr>
            </a:lvl3pPr>
            <a:lvl4pPr marL="998594" indent="-275474">
              <a:spcBef>
                <a:spcPts val="2250"/>
              </a:spcBef>
              <a:defRPr sz="2200">
                <a:latin typeface="+mj-lt"/>
                <a:ea typeface="+mj-ea"/>
                <a:cs typeface="+mj-cs"/>
                <a:sym typeface="Source Sans Pro Light"/>
              </a:defRPr>
            </a:lvl4pPr>
            <a:lvl5pPr marL="1239634" indent="-275474">
              <a:spcBef>
                <a:spcPts val="2250"/>
              </a:spcBef>
              <a:defRPr sz="22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Photo - 3 Up">
    <p:spTree>
      <p:nvGrpSpPr>
        <p:cNvPr id="1" name=""/>
        <p:cNvGrpSpPr/>
        <p:nvPr/>
      </p:nvGrpSpPr>
      <p:grpSpPr>
        <a:xfrm>
          <a:off x="0" y="0"/>
          <a:ext cx="0" cy="0"/>
          <a:chOff x="0" y="0"/>
          <a:chExt cx="0" cy="0"/>
        </a:xfrm>
      </p:grpSpPr>
      <p:sp>
        <p:nvSpPr>
          <p:cNvPr id="135" name="Shape 135"/>
          <p:cNvSpPr>
            <a:spLocks noGrp="1"/>
          </p:cNvSpPr>
          <p:nvPr>
            <p:ph type="pic" sz="half" idx="13"/>
          </p:nvPr>
        </p:nvSpPr>
        <p:spPr>
          <a:xfrm>
            <a:off x="669737" y="625078"/>
            <a:ext cx="3750469" cy="5607844"/>
          </a:xfrm>
          <a:prstGeom prst="rect">
            <a:avLst/>
          </a:prstGeom>
        </p:spPr>
        <p:txBody>
          <a:bodyPr lIns="64277" tIns="32137" rIns="64277" bIns="32137" anchor="t">
            <a:noAutofit/>
          </a:bodyPr>
          <a:lstStyle/>
          <a:p>
            <a:endParaRPr/>
          </a:p>
        </p:txBody>
      </p:sp>
      <p:sp>
        <p:nvSpPr>
          <p:cNvPr id="136" name="Shape 136"/>
          <p:cNvSpPr>
            <a:spLocks noGrp="1"/>
          </p:cNvSpPr>
          <p:nvPr>
            <p:ph type="pic" sz="quarter" idx="14"/>
          </p:nvPr>
        </p:nvSpPr>
        <p:spPr>
          <a:xfrm>
            <a:off x="4723817" y="3580824"/>
            <a:ext cx="3750469" cy="2652117"/>
          </a:xfrm>
          <a:prstGeom prst="rect">
            <a:avLst/>
          </a:prstGeom>
        </p:spPr>
        <p:txBody>
          <a:bodyPr lIns="64277" tIns="32137" rIns="64277" bIns="32137" anchor="t">
            <a:noAutofit/>
          </a:bodyPr>
          <a:lstStyle/>
          <a:p>
            <a:endParaRPr/>
          </a:p>
        </p:txBody>
      </p:sp>
      <p:sp>
        <p:nvSpPr>
          <p:cNvPr id="137" name="Shape 137"/>
          <p:cNvSpPr>
            <a:spLocks noGrp="1"/>
          </p:cNvSpPr>
          <p:nvPr>
            <p:ph type="pic" sz="quarter" idx="15"/>
          </p:nvPr>
        </p:nvSpPr>
        <p:spPr>
          <a:xfrm>
            <a:off x="4728190" y="625086"/>
            <a:ext cx="3750469" cy="2652117"/>
          </a:xfrm>
          <a:prstGeom prst="rect">
            <a:avLst/>
          </a:prstGeom>
        </p:spPr>
        <p:txBody>
          <a:bodyPr lIns="64277" tIns="32137" rIns="64277" bIns="32137" anchor="t">
            <a:noAutofit/>
          </a:bodyPr>
          <a:lstStyle/>
          <a:p>
            <a:endParaRPr/>
          </a:p>
        </p:txBody>
      </p:sp>
      <p:sp>
        <p:nvSpPr>
          <p:cNvPr id="138" name="Shape 13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lvl1pPr>
              <a:defRPr sz="4200"/>
            </a:lvl1pPr>
          </a:lstStyle>
          <a:p>
            <a:r>
              <a:t>Title Text</a:t>
            </a:r>
          </a:p>
        </p:txBody>
      </p:sp>
      <p:sp>
        <p:nvSpPr>
          <p:cNvPr id="146" name="Shape 14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2_Title - Top">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lvl1pPr>
              <a:defRPr sz="5600"/>
            </a:lvl1pPr>
          </a:lstStyle>
          <a:p>
            <a:r>
              <a:t>Title Text</a:t>
            </a:r>
          </a:p>
        </p:txBody>
      </p:sp>
      <p:sp>
        <p:nvSpPr>
          <p:cNvPr id="154" name="Shape 154"/>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lvl1pPr>
              <a:defRPr sz="4200"/>
            </a:lvl1pPr>
          </a:lstStyle>
          <a:p>
            <a:r>
              <a:t>Title Text</a:t>
            </a:r>
          </a:p>
        </p:txBody>
      </p:sp>
      <p:sp>
        <p:nvSpPr>
          <p:cNvPr id="162" name="Shape 162"/>
          <p:cNvSpPr>
            <a:spLocks noGrp="1"/>
          </p:cNvSpPr>
          <p:nvPr>
            <p:ph type="body" idx="1"/>
          </p:nvPr>
        </p:nvSpPr>
        <p:spPr>
          <a:prstGeom prst="rect">
            <a:avLst/>
          </a:prstGeom>
        </p:spPr>
        <p:txBody>
          <a:bodyPr/>
          <a:lstStyle>
            <a:lvl1pPr>
              <a:defRPr>
                <a:latin typeface="+mj-lt"/>
                <a:ea typeface="+mj-ea"/>
                <a:cs typeface="+mj-cs"/>
                <a:sym typeface="Source Sans Pro Light"/>
              </a:defRPr>
            </a:lvl1pPr>
            <a:lvl2pPr>
              <a:defRPr>
                <a:latin typeface="+mj-lt"/>
                <a:ea typeface="+mj-ea"/>
                <a:cs typeface="+mj-cs"/>
                <a:sym typeface="Source Sans Pro Light"/>
              </a:defRPr>
            </a:lvl2pPr>
            <a:lvl3pPr>
              <a:defRPr>
                <a:latin typeface="+mj-lt"/>
                <a:ea typeface="+mj-ea"/>
                <a:cs typeface="+mj-cs"/>
                <a:sym typeface="Source Sans Pro Light"/>
              </a:defRPr>
            </a:lvl3pPr>
            <a:lvl4pPr>
              <a:defRPr>
                <a:latin typeface="+mj-lt"/>
                <a:ea typeface="+mj-ea"/>
                <a:cs typeface="+mj-cs"/>
                <a:sym typeface="Source Sans Pro Light"/>
              </a:defRPr>
            </a:lvl4pPr>
            <a:lvl5pPr>
              <a:defRPr>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163" name="Shape 16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70" name="Shape 170"/>
          <p:cNvSpPr>
            <a:spLocks noGrp="1"/>
          </p:cNvSpPr>
          <p:nvPr>
            <p:ph type="title"/>
          </p:nvPr>
        </p:nvSpPr>
        <p:spPr>
          <a:xfrm>
            <a:off x="457214" y="274660"/>
            <a:ext cx="8229601" cy="1143001"/>
          </a:xfrm>
          <a:prstGeom prst="rect">
            <a:avLst/>
          </a:prstGeom>
          <a:ln>
            <a:round/>
          </a:ln>
        </p:spPr>
        <p:txBody>
          <a:bodyPr lIns="38089" tIns="38089" rIns="38089" bIns="38089">
            <a:noAutofit/>
          </a:bodyPr>
          <a:lstStyle>
            <a:lvl1pPr defTabSz="321386">
              <a:defRPr sz="4400">
                <a:uFill>
                  <a:solidFill>
                    <a:srgbClr val="000000"/>
                  </a:solidFill>
                </a:uFill>
                <a:latin typeface="Century Gothic"/>
                <a:ea typeface="Century Gothic"/>
                <a:cs typeface="Century Gothic"/>
                <a:sym typeface="Century Gothic"/>
              </a:defRPr>
            </a:lvl1pPr>
          </a:lstStyle>
          <a:p>
            <a:r>
              <a:t>Title Text</a:t>
            </a:r>
          </a:p>
        </p:txBody>
      </p:sp>
      <p:sp>
        <p:nvSpPr>
          <p:cNvPr id="171" name="Shape 171"/>
          <p:cNvSpPr>
            <a:spLocks noGrp="1"/>
          </p:cNvSpPr>
          <p:nvPr>
            <p:ph type="body" idx="1"/>
          </p:nvPr>
        </p:nvSpPr>
        <p:spPr>
          <a:xfrm>
            <a:off x="457214" y="1600199"/>
            <a:ext cx="8229601" cy="4525964"/>
          </a:xfrm>
          <a:prstGeom prst="rect">
            <a:avLst/>
          </a:prstGeom>
          <a:ln>
            <a:round/>
          </a:ln>
        </p:spPr>
        <p:txBody>
          <a:bodyPr lIns="38089" tIns="38089" rIns="38089" bIns="38089" anchor="t">
            <a:noAutofit/>
          </a:bodyPr>
          <a:lstStyle>
            <a:lvl1pPr marL="331431" indent="-331431" defTabSz="321386">
              <a:spcBef>
                <a:spcPts val="492"/>
              </a:spcBef>
              <a:buClr>
                <a:srgbClr val="000000"/>
              </a:buClr>
              <a:buSzPct val="100000"/>
              <a:buFont typeface="Arial"/>
              <a:defRPr sz="3100">
                <a:uFill>
                  <a:solidFill>
                    <a:srgbClr val="000000"/>
                  </a:solidFill>
                </a:uFill>
                <a:latin typeface="Century Gothic"/>
                <a:ea typeface="Century Gothic"/>
                <a:cs typeface="Century Gothic"/>
                <a:sym typeface="Century Gothic"/>
              </a:defRPr>
            </a:lvl1pPr>
            <a:lvl2pPr marL="593992" indent="-272604" defTabSz="321386">
              <a:spcBef>
                <a:spcPts val="422"/>
              </a:spcBef>
              <a:buClr>
                <a:srgbClr val="000000"/>
              </a:buClr>
              <a:buSzPct val="100000"/>
              <a:buFont typeface="Arial"/>
              <a:buChar char="–"/>
              <a:defRPr sz="2700">
                <a:uFill>
                  <a:solidFill>
                    <a:srgbClr val="000000"/>
                  </a:solidFill>
                </a:uFill>
                <a:latin typeface="Century Gothic"/>
                <a:ea typeface="Century Gothic"/>
                <a:cs typeface="Century Gothic"/>
                <a:sym typeface="Century Gothic"/>
              </a:defRPr>
            </a:lvl2pPr>
            <a:lvl3pPr marL="870422" indent="-227648" defTabSz="321386">
              <a:spcBef>
                <a:spcPts val="352"/>
              </a:spcBef>
              <a:buClr>
                <a:srgbClr val="000000"/>
              </a:buClr>
              <a:buSzPct val="100000"/>
              <a:buFont typeface="Arial"/>
              <a:defRPr sz="2400">
                <a:uFill>
                  <a:solidFill>
                    <a:srgbClr val="000000"/>
                  </a:solidFill>
                </a:uFill>
                <a:latin typeface="Century Gothic"/>
                <a:ea typeface="Century Gothic"/>
                <a:cs typeface="Century Gothic"/>
                <a:sym typeface="Century Gothic"/>
              </a:defRPr>
            </a:lvl3pPr>
            <a:lvl4pPr marL="1189130" indent="-224970" defTabSz="321386">
              <a:spcBef>
                <a:spcPts val="281"/>
              </a:spcBef>
              <a:buClr>
                <a:srgbClr val="000000"/>
              </a:buClr>
              <a:buSzPct val="100000"/>
              <a:buFont typeface="Arial"/>
              <a:buChar char="–"/>
              <a:defRPr sz="2000">
                <a:uFill>
                  <a:solidFill>
                    <a:srgbClr val="000000"/>
                  </a:solidFill>
                </a:uFill>
                <a:latin typeface="Century Gothic"/>
                <a:ea typeface="Century Gothic"/>
                <a:cs typeface="Century Gothic"/>
                <a:sym typeface="Century Gothic"/>
              </a:defRPr>
            </a:lvl4pPr>
            <a:lvl5pPr marL="1510519" indent="-224970" defTabSz="321386">
              <a:spcBef>
                <a:spcPts val="281"/>
              </a:spcBef>
              <a:buClr>
                <a:srgbClr val="000000"/>
              </a:buClr>
              <a:buSzPct val="100000"/>
              <a:buFont typeface="Arial"/>
              <a:buChar char="»"/>
              <a:defRPr sz="2000">
                <a:uFill>
                  <a:solidFill>
                    <a:srgbClr val="000000"/>
                  </a:solidFill>
                </a:uFill>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72" name="Shape 172"/>
          <p:cNvSpPr>
            <a:spLocks noGrp="1"/>
          </p:cNvSpPr>
          <p:nvPr>
            <p:ph type="sldNum" sz="quarter" idx="2"/>
          </p:nvPr>
        </p:nvSpPr>
        <p:spPr>
          <a:xfrm>
            <a:off x="8437477" y="6465047"/>
            <a:ext cx="249326" cy="246199"/>
          </a:xfrm>
          <a:prstGeom prst="rect">
            <a:avLst/>
          </a:prstGeom>
          <a:ln>
            <a:round/>
          </a:ln>
        </p:spPr>
        <p:txBody>
          <a:bodyPr lIns="38089" tIns="38089" rIns="38089" bIns="38089" anchor="ctr"/>
          <a:lstStyle>
            <a:lvl1pPr algn="r" defTabSz="321386">
              <a:defRPr sz="1100">
                <a:solidFill>
                  <a:srgbClr val="9A9A9A"/>
                </a:solidFill>
                <a:uFill>
                  <a:solidFill>
                    <a:srgbClr val="9A9A9A"/>
                  </a:solidFill>
                </a:uFill>
                <a:latin typeface="Century Gothic"/>
                <a:ea typeface="Century Gothic"/>
                <a:cs typeface="Century Gothic"/>
                <a:sym typeface="Century Gothic"/>
              </a:defRPr>
            </a:lvl1pPr>
          </a:lstStyle>
          <a:p>
            <a:fld id="{86CB4B4D-7CA3-9044-876B-883B54F8677D}" type="slidenum">
              <a:rPr/>
              <a:pPr/>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lgn="ctr" defTabSz="913662">
              <a:defRPr>
                <a:ea typeface="ヒラギノ角ゴ ProN W3" charset="0"/>
                <a:cs typeface="ヒラギノ角ゴ ProN W3" charset="0"/>
              </a:defRPr>
            </a:lvl1pPr>
          </a:lstStyle>
          <a:p>
            <a:pPr>
              <a:defRPr/>
            </a:pPr>
            <a:fld id="{4BD0E054-E788-4D48-B1B9-473F3C2F4E20}" type="datetime1">
              <a:rPr lang="en-US"/>
              <a:pPr>
                <a:defRPr/>
              </a:pPr>
              <a:t>7/18/18</a:t>
            </a:fld>
            <a:endParaRPr lang="en-US"/>
          </a:p>
        </p:txBody>
      </p:sp>
      <p:sp>
        <p:nvSpPr>
          <p:cNvPr id="6" name="Footer Placeholder 4"/>
          <p:cNvSpPr>
            <a:spLocks noGrp="1"/>
          </p:cNvSpPr>
          <p:nvPr>
            <p:ph type="ftr" sz="quarter" idx="11"/>
          </p:nvPr>
        </p:nvSpPr>
        <p:spPr/>
        <p:txBody>
          <a:bodyPr/>
          <a:lstStyle>
            <a:lvl1pPr defTabSz="913662">
              <a:defRPr/>
            </a:lvl1pPr>
          </a:lstStyle>
          <a:p>
            <a:pPr>
              <a:defRPr/>
            </a:pPr>
            <a:endParaRPr lang="en-US"/>
          </a:p>
        </p:txBody>
      </p:sp>
      <p:sp>
        <p:nvSpPr>
          <p:cNvPr id="7" name="Slide Number Placeholder 5"/>
          <p:cNvSpPr>
            <a:spLocks noGrp="1"/>
          </p:cNvSpPr>
          <p:nvPr>
            <p:ph type="sldNum" sz="quarter" idx="12"/>
          </p:nvPr>
        </p:nvSpPr>
        <p:spPr/>
        <p:txBody>
          <a:bodyPr/>
          <a:lstStyle>
            <a:lvl1pPr defTabSz="913662">
              <a:defRPr>
                <a:ea typeface="ヒラギノ角ゴ ProN W3" charset="0"/>
                <a:cs typeface="ヒラギノ角ゴ ProN W3" charset="0"/>
              </a:defRPr>
            </a:lvl1pPr>
          </a:lstStyle>
          <a:p>
            <a:pPr>
              <a:defRPr/>
            </a:pPr>
            <a:fld id="{0067136F-F5D7-8D46-99E0-71C04BECC018}" type="slidenum">
              <a:rPr lang="en-US"/>
              <a:pPr>
                <a:defRPr/>
              </a:pPr>
              <a:t>‹#›</a:t>
            </a:fld>
            <a:endParaRPr lang="en-US"/>
          </a:p>
        </p:txBody>
      </p:sp>
    </p:spTree>
    <p:extLst>
      <p:ext uri="{BB962C8B-B14F-4D97-AF65-F5344CB8AC3E}">
        <p14:creationId xmlns:p14="http://schemas.microsoft.com/office/powerpoint/2010/main" val="38956005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2_Photo - 3 Up">
    <p:spTree>
      <p:nvGrpSpPr>
        <p:cNvPr id="1" name=""/>
        <p:cNvGrpSpPr/>
        <p:nvPr/>
      </p:nvGrpSpPr>
      <p:grpSpPr>
        <a:xfrm>
          <a:off x="0" y="0"/>
          <a:ext cx="0" cy="0"/>
          <a:chOff x="0" y="0"/>
          <a:chExt cx="0" cy="0"/>
        </a:xfrm>
      </p:grpSpPr>
      <p:sp>
        <p:nvSpPr>
          <p:cNvPr id="179" name="Shape 179"/>
          <p:cNvSpPr>
            <a:spLocks noGrp="1"/>
          </p:cNvSpPr>
          <p:nvPr>
            <p:ph type="pic" sz="half" idx="13"/>
          </p:nvPr>
        </p:nvSpPr>
        <p:spPr>
          <a:xfrm>
            <a:off x="669737" y="625078"/>
            <a:ext cx="3750469" cy="5607844"/>
          </a:xfrm>
          <a:prstGeom prst="rect">
            <a:avLst/>
          </a:prstGeom>
        </p:spPr>
        <p:txBody>
          <a:bodyPr lIns="64277" tIns="32137" rIns="64277" bIns="32137" anchor="t">
            <a:noAutofit/>
          </a:bodyPr>
          <a:lstStyle/>
          <a:p>
            <a:endParaRPr/>
          </a:p>
        </p:txBody>
      </p:sp>
      <p:sp>
        <p:nvSpPr>
          <p:cNvPr id="180" name="Shape 180"/>
          <p:cNvSpPr>
            <a:spLocks noGrp="1"/>
          </p:cNvSpPr>
          <p:nvPr>
            <p:ph type="pic" sz="quarter" idx="14"/>
          </p:nvPr>
        </p:nvSpPr>
        <p:spPr>
          <a:xfrm>
            <a:off x="4723817" y="3580824"/>
            <a:ext cx="3750469" cy="2652117"/>
          </a:xfrm>
          <a:prstGeom prst="rect">
            <a:avLst/>
          </a:prstGeom>
        </p:spPr>
        <p:txBody>
          <a:bodyPr lIns="64277" tIns="32137" rIns="64277" bIns="32137" anchor="t">
            <a:noAutofit/>
          </a:bodyPr>
          <a:lstStyle/>
          <a:p>
            <a:endParaRPr/>
          </a:p>
        </p:txBody>
      </p:sp>
      <p:sp>
        <p:nvSpPr>
          <p:cNvPr id="181" name="Shape 181"/>
          <p:cNvSpPr>
            <a:spLocks noGrp="1"/>
          </p:cNvSpPr>
          <p:nvPr>
            <p:ph type="pic" sz="quarter" idx="15"/>
          </p:nvPr>
        </p:nvSpPr>
        <p:spPr>
          <a:xfrm>
            <a:off x="4728190" y="625086"/>
            <a:ext cx="3750469" cy="2652117"/>
          </a:xfrm>
          <a:prstGeom prst="rect">
            <a:avLst/>
          </a:prstGeom>
        </p:spPr>
        <p:txBody>
          <a:bodyPr lIns="64277" tIns="32137" rIns="64277" bIns="32137" anchor="t">
            <a:noAutofit/>
          </a:bodyPr>
          <a:lstStyle/>
          <a:p>
            <a:endParaRPr/>
          </a:p>
        </p:txBody>
      </p:sp>
      <p:sp>
        <p:nvSpPr>
          <p:cNvPr id="182" name="Shape 182"/>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3_Photo - 3 Up">
    <p:spTree>
      <p:nvGrpSpPr>
        <p:cNvPr id="1" name=""/>
        <p:cNvGrpSpPr/>
        <p:nvPr/>
      </p:nvGrpSpPr>
      <p:grpSpPr>
        <a:xfrm>
          <a:off x="0" y="0"/>
          <a:ext cx="0" cy="0"/>
          <a:chOff x="0" y="0"/>
          <a:chExt cx="0" cy="0"/>
        </a:xfrm>
      </p:grpSpPr>
      <p:sp>
        <p:nvSpPr>
          <p:cNvPr id="189" name="Shape 189"/>
          <p:cNvSpPr>
            <a:spLocks noGrp="1"/>
          </p:cNvSpPr>
          <p:nvPr>
            <p:ph type="pic" sz="half" idx="13"/>
          </p:nvPr>
        </p:nvSpPr>
        <p:spPr>
          <a:xfrm>
            <a:off x="669737" y="625078"/>
            <a:ext cx="3750469" cy="5607844"/>
          </a:xfrm>
          <a:prstGeom prst="rect">
            <a:avLst/>
          </a:prstGeom>
        </p:spPr>
        <p:txBody>
          <a:bodyPr lIns="64277" tIns="32137" rIns="64277" bIns="32137" anchor="t">
            <a:noAutofit/>
          </a:bodyPr>
          <a:lstStyle/>
          <a:p>
            <a:endParaRPr/>
          </a:p>
        </p:txBody>
      </p:sp>
      <p:sp>
        <p:nvSpPr>
          <p:cNvPr id="190" name="Shape 190"/>
          <p:cNvSpPr>
            <a:spLocks noGrp="1"/>
          </p:cNvSpPr>
          <p:nvPr>
            <p:ph type="pic" sz="quarter" idx="14"/>
          </p:nvPr>
        </p:nvSpPr>
        <p:spPr>
          <a:xfrm>
            <a:off x="4723817" y="3580824"/>
            <a:ext cx="3750469" cy="2652117"/>
          </a:xfrm>
          <a:prstGeom prst="rect">
            <a:avLst/>
          </a:prstGeom>
        </p:spPr>
        <p:txBody>
          <a:bodyPr lIns="64277" tIns="32137" rIns="64277" bIns="32137" anchor="t">
            <a:noAutofit/>
          </a:bodyPr>
          <a:lstStyle/>
          <a:p>
            <a:endParaRPr/>
          </a:p>
        </p:txBody>
      </p:sp>
      <p:sp>
        <p:nvSpPr>
          <p:cNvPr id="191" name="Shape 191"/>
          <p:cNvSpPr>
            <a:spLocks noGrp="1"/>
          </p:cNvSpPr>
          <p:nvPr>
            <p:ph type="pic" sz="quarter" idx="15"/>
          </p:nvPr>
        </p:nvSpPr>
        <p:spPr>
          <a:xfrm>
            <a:off x="4728190" y="625086"/>
            <a:ext cx="3750469" cy="2652117"/>
          </a:xfrm>
          <a:prstGeom prst="rect">
            <a:avLst/>
          </a:prstGeom>
        </p:spPr>
        <p:txBody>
          <a:bodyPr lIns="64277" tIns="32137" rIns="64277" bIns="32137" anchor="t">
            <a:noAutofit/>
          </a:bodyPr>
          <a:lstStyle/>
          <a:p>
            <a:endParaRPr/>
          </a:p>
        </p:txBody>
      </p:sp>
      <p:sp>
        <p:nvSpPr>
          <p:cNvPr id="192" name="Shape 192"/>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4_Photo - 3 Up">
    <p:spTree>
      <p:nvGrpSpPr>
        <p:cNvPr id="1" name=""/>
        <p:cNvGrpSpPr/>
        <p:nvPr/>
      </p:nvGrpSpPr>
      <p:grpSpPr>
        <a:xfrm>
          <a:off x="0" y="0"/>
          <a:ext cx="0" cy="0"/>
          <a:chOff x="0" y="0"/>
          <a:chExt cx="0" cy="0"/>
        </a:xfrm>
      </p:grpSpPr>
      <p:sp>
        <p:nvSpPr>
          <p:cNvPr id="199" name="Shape 199"/>
          <p:cNvSpPr>
            <a:spLocks noGrp="1"/>
          </p:cNvSpPr>
          <p:nvPr>
            <p:ph type="pic" sz="half" idx="13"/>
          </p:nvPr>
        </p:nvSpPr>
        <p:spPr>
          <a:xfrm>
            <a:off x="669737" y="625078"/>
            <a:ext cx="3750469" cy="5607844"/>
          </a:xfrm>
          <a:prstGeom prst="rect">
            <a:avLst/>
          </a:prstGeom>
        </p:spPr>
        <p:txBody>
          <a:bodyPr lIns="64277" tIns="32137" rIns="64277" bIns="32137" anchor="t">
            <a:noAutofit/>
          </a:bodyPr>
          <a:lstStyle/>
          <a:p>
            <a:endParaRPr/>
          </a:p>
        </p:txBody>
      </p:sp>
      <p:sp>
        <p:nvSpPr>
          <p:cNvPr id="200" name="Shape 200"/>
          <p:cNvSpPr>
            <a:spLocks noGrp="1"/>
          </p:cNvSpPr>
          <p:nvPr>
            <p:ph type="pic" sz="quarter" idx="14"/>
          </p:nvPr>
        </p:nvSpPr>
        <p:spPr>
          <a:xfrm>
            <a:off x="4723817" y="3580824"/>
            <a:ext cx="3750469" cy="2652117"/>
          </a:xfrm>
          <a:prstGeom prst="rect">
            <a:avLst/>
          </a:prstGeom>
        </p:spPr>
        <p:txBody>
          <a:bodyPr lIns="64277" tIns="32137" rIns="64277" bIns="32137" anchor="t">
            <a:noAutofit/>
          </a:bodyPr>
          <a:lstStyle/>
          <a:p>
            <a:endParaRPr/>
          </a:p>
        </p:txBody>
      </p:sp>
      <p:sp>
        <p:nvSpPr>
          <p:cNvPr id="201" name="Shape 201"/>
          <p:cNvSpPr>
            <a:spLocks noGrp="1"/>
          </p:cNvSpPr>
          <p:nvPr>
            <p:ph type="pic" sz="quarter" idx="15"/>
          </p:nvPr>
        </p:nvSpPr>
        <p:spPr>
          <a:xfrm>
            <a:off x="4728190" y="625086"/>
            <a:ext cx="3750469" cy="2652117"/>
          </a:xfrm>
          <a:prstGeom prst="rect">
            <a:avLst/>
          </a:prstGeom>
        </p:spPr>
        <p:txBody>
          <a:bodyPr lIns="64277" tIns="32137" rIns="64277" bIns="32137" anchor="t">
            <a:noAutofit/>
          </a:bodyPr>
          <a:lstStyle/>
          <a:p>
            <a:endParaRPr/>
          </a:p>
        </p:txBody>
      </p:sp>
      <p:sp>
        <p:nvSpPr>
          <p:cNvPr id="202" name="Shape 202"/>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6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6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4428893" y="6505277"/>
            <a:ext cx="277298" cy="272168"/>
          </a:xfrm>
        </p:spPr>
        <p:txBody>
          <a:bodyPr/>
          <a:lstStyle/>
          <a:p>
            <a:fld id="{26F02224-B58C-7940-BA9B-259C38A8F6C8}" type="slidenum">
              <a:rPr lang="en-US" smtClean="0"/>
              <a:t>‹#›</a:t>
            </a:fld>
            <a:endParaRPr lang="en-US"/>
          </a:p>
        </p:txBody>
      </p:sp>
    </p:spTree>
    <p:extLst>
      <p:ext uri="{BB962C8B-B14F-4D97-AF65-F5344CB8AC3E}">
        <p14:creationId xmlns:p14="http://schemas.microsoft.com/office/powerpoint/2010/main" val="12755145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2"/>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764509E-47CB-6A4C-A52E-04BEC92A5E01}" type="datetime1">
              <a:rPr lang="en-US"/>
              <a:pPr>
                <a:defRPr/>
              </a:pPr>
              <a:t>7/18/18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321360BF-AD46-2A43-81C2-ED0494B19B52}" type="slidenum">
              <a:rPr lang="en-US"/>
              <a:pPr>
                <a:defRPr/>
              </a:pPr>
              <a:t>‹#›</a:t>
            </a:fld>
            <a:endParaRPr lang="en-US"/>
          </a:p>
        </p:txBody>
      </p:sp>
    </p:spTree>
    <p:extLst>
      <p:ext uri="{BB962C8B-B14F-4D97-AF65-F5344CB8AC3E}">
        <p14:creationId xmlns:p14="http://schemas.microsoft.com/office/powerpoint/2010/main" val="18676474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82926DF-9AE7-3C48-BB4D-A88EDE2A414A}" type="datetime1">
              <a:rPr lang="en-US"/>
              <a:pPr>
                <a:defRPr/>
              </a:pPr>
              <a:t>7/18/18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0FE9E311-B5A7-234C-8509-9D9890C89024}" type="slidenum">
              <a:rPr lang="en-US"/>
              <a:pPr>
                <a:defRPr/>
              </a:pPr>
              <a:t>‹#›</a:t>
            </a:fld>
            <a:endParaRPr lang="en-US"/>
          </a:p>
        </p:txBody>
      </p:sp>
    </p:spTree>
    <p:extLst>
      <p:ext uri="{BB962C8B-B14F-4D97-AF65-F5344CB8AC3E}">
        <p14:creationId xmlns:p14="http://schemas.microsoft.com/office/powerpoint/2010/main" val="2275514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2"/>
            <a:ext cx="7772400" cy="1500187"/>
          </a:xfrm>
        </p:spPr>
        <p:txBody>
          <a:bodyPr anchor="b"/>
          <a:lstStyle>
            <a:lvl1pPr marL="0" indent="0">
              <a:buNone/>
              <a:defRPr sz="2000">
                <a:solidFill>
                  <a:schemeClr val="tx1">
                    <a:tint val="75000"/>
                  </a:schemeClr>
                </a:solidFill>
              </a:defRPr>
            </a:lvl1pPr>
            <a:lvl2pPr marL="457130" indent="0">
              <a:buNone/>
              <a:defRPr sz="1800">
                <a:solidFill>
                  <a:schemeClr val="tx1">
                    <a:tint val="75000"/>
                  </a:schemeClr>
                </a:solidFill>
              </a:defRPr>
            </a:lvl2pPr>
            <a:lvl3pPr marL="914259" indent="0">
              <a:buNone/>
              <a:defRPr sz="1600">
                <a:solidFill>
                  <a:schemeClr val="tx1">
                    <a:tint val="75000"/>
                  </a:schemeClr>
                </a:solidFill>
              </a:defRPr>
            </a:lvl3pPr>
            <a:lvl4pPr marL="1371390" indent="0">
              <a:buNone/>
              <a:defRPr sz="1400">
                <a:solidFill>
                  <a:schemeClr val="tx1">
                    <a:tint val="75000"/>
                  </a:schemeClr>
                </a:solidFill>
              </a:defRPr>
            </a:lvl4pPr>
            <a:lvl5pPr marL="1828519" indent="0">
              <a:buNone/>
              <a:defRPr sz="1400">
                <a:solidFill>
                  <a:schemeClr val="tx1">
                    <a:tint val="75000"/>
                  </a:schemeClr>
                </a:solidFill>
              </a:defRPr>
            </a:lvl5pPr>
            <a:lvl6pPr marL="2285649" indent="0">
              <a:buNone/>
              <a:defRPr sz="1400">
                <a:solidFill>
                  <a:schemeClr val="tx1">
                    <a:tint val="75000"/>
                  </a:schemeClr>
                </a:solidFill>
              </a:defRPr>
            </a:lvl6pPr>
            <a:lvl7pPr marL="2742780" indent="0">
              <a:buNone/>
              <a:defRPr sz="1400">
                <a:solidFill>
                  <a:schemeClr val="tx1">
                    <a:tint val="75000"/>
                  </a:schemeClr>
                </a:solidFill>
              </a:defRPr>
            </a:lvl7pPr>
            <a:lvl8pPr marL="3199908" indent="0">
              <a:buNone/>
              <a:defRPr sz="1400">
                <a:solidFill>
                  <a:schemeClr val="tx1">
                    <a:tint val="75000"/>
                  </a:schemeClr>
                </a:solidFill>
              </a:defRPr>
            </a:lvl8pPr>
            <a:lvl9pPr marL="365703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8D8652B-3576-F84B-9054-787569D1FBD6}" type="datetime1">
              <a:rPr lang="en-US"/>
              <a:pPr>
                <a:defRPr/>
              </a:pPr>
              <a:t>7/18/18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1D5E6E8D-4EE0-484F-BA65-E2DA54DB64D5}" type="slidenum">
              <a:rPr lang="en-US"/>
              <a:pPr>
                <a:defRPr/>
              </a:pPr>
              <a:t>‹#›</a:t>
            </a:fld>
            <a:endParaRPr lang="en-US"/>
          </a:p>
        </p:txBody>
      </p:sp>
    </p:spTree>
    <p:extLst>
      <p:ext uri="{BB962C8B-B14F-4D97-AF65-F5344CB8AC3E}">
        <p14:creationId xmlns:p14="http://schemas.microsoft.com/office/powerpoint/2010/main" val="30376253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45B97568-A145-4D4D-92A8-A5C3519BE97B}" type="datetime1">
              <a:rPr lang="en-US"/>
              <a:pPr>
                <a:defRPr/>
              </a:pPr>
              <a:t>7/18/18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DCA4E68A-11F3-AC42-86C4-BD9F20B789B6}" type="slidenum">
              <a:rPr lang="en-US"/>
              <a:pPr>
                <a:defRPr/>
              </a:pPr>
              <a:t>‹#›</a:t>
            </a:fld>
            <a:endParaRPr lang="en-US"/>
          </a:p>
        </p:txBody>
      </p:sp>
    </p:spTree>
    <p:extLst>
      <p:ext uri="{BB962C8B-B14F-4D97-AF65-F5344CB8AC3E}">
        <p14:creationId xmlns:p14="http://schemas.microsoft.com/office/powerpoint/2010/main" val="30393335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5" y="1535117"/>
            <a:ext cx="4041775"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0D424B7-92CB-AD47-9F19-8687F1BB0D88}" type="datetime1">
              <a:rPr lang="en-US"/>
              <a:pPr>
                <a:defRPr/>
              </a:pPr>
              <a:t>7/18/18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D082A5B9-26F4-1940-A5B9-931FAD5C4CB4}" type="slidenum">
              <a:rPr lang="en-US"/>
              <a:pPr>
                <a:defRPr/>
              </a:pPr>
              <a:t>‹#›</a:t>
            </a:fld>
            <a:endParaRPr lang="en-US"/>
          </a:p>
        </p:txBody>
      </p:sp>
    </p:spTree>
    <p:extLst>
      <p:ext uri="{BB962C8B-B14F-4D97-AF65-F5344CB8AC3E}">
        <p14:creationId xmlns:p14="http://schemas.microsoft.com/office/powerpoint/2010/main" val="19956549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B716904-5AA8-E24C-8DCB-A1300F22C458}" type="datetime1">
              <a:rPr lang="en-US"/>
              <a:pPr>
                <a:defRPr/>
              </a:pPr>
              <a:t>7/18/18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0C467457-AD13-034D-8148-B91208E56771}" type="slidenum">
              <a:rPr lang="en-US"/>
              <a:pPr>
                <a:defRPr/>
              </a:pPr>
              <a:t>‹#›</a:t>
            </a:fld>
            <a:endParaRPr lang="en-US"/>
          </a:p>
        </p:txBody>
      </p:sp>
    </p:spTree>
    <p:extLst>
      <p:ext uri="{BB962C8B-B14F-4D97-AF65-F5344CB8AC3E}">
        <p14:creationId xmlns:p14="http://schemas.microsoft.com/office/powerpoint/2010/main" val="15997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27"/>
            <a:ext cx="4040188" cy="639763"/>
          </a:xfrm>
        </p:spPr>
        <p:txBody>
          <a:bodyPr anchor="b"/>
          <a:lstStyle>
            <a:lvl1pPr marL="0" indent="0">
              <a:buNone/>
              <a:defRPr sz="2400" b="1"/>
            </a:lvl1pPr>
            <a:lvl2pPr marL="456831" indent="0">
              <a:buNone/>
              <a:defRPr sz="2000" b="1"/>
            </a:lvl2pPr>
            <a:lvl3pPr marL="913662" indent="0">
              <a:buNone/>
              <a:defRPr sz="1800" b="1"/>
            </a:lvl3pPr>
            <a:lvl4pPr marL="1370500" indent="0">
              <a:buNone/>
              <a:defRPr sz="1600" b="1"/>
            </a:lvl4pPr>
            <a:lvl5pPr marL="1827332" indent="0">
              <a:buNone/>
              <a:defRPr sz="1600" b="1"/>
            </a:lvl5pPr>
            <a:lvl6pPr marL="2284162" indent="0">
              <a:buNone/>
              <a:defRPr sz="1600" b="1"/>
            </a:lvl6pPr>
            <a:lvl7pPr marL="2740999" indent="0">
              <a:buNone/>
              <a:defRPr sz="1600" b="1"/>
            </a:lvl7pPr>
            <a:lvl8pPr marL="3197827" indent="0">
              <a:buNone/>
              <a:defRPr sz="1600" b="1"/>
            </a:lvl8pPr>
            <a:lvl9pPr marL="365466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46" y="1535127"/>
            <a:ext cx="4041775" cy="639763"/>
          </a:xfrm>
        </p:spPr>
        <p:txBody>
          <a:bodyPr anchor="b"/>
          <a:lstStyle>
            <a:lvl1pPr marL="0" indent="0">
              <a:buNone/>
              <a:defRPr sz="2400" b="1"/>
            </a:lvl1pPr>
            <a:lvl2pPr marL="456831" indent="0">
              <a:buNone/>
              <a:defRPr sz="2000" b="1"/>
            </a:lvl2pPr>
            <a:lvl3pPr marL="913662" indent="0">
              <a:buNone/>
              <a:defRPr sz="1800" b="1"/>
            </a:lvl3pPr>
            <a:lvl4pPr marL="1370500" indent="0">
              <a:buNone/>
              <a:defRPr sz="1600" b="1"/>
            </a:lvl4pPr>
            <a:lvl5pPr marL="1827332" indent="0">
              <a:buNone/>
              <a:defRPr sz="1600" b="1"/>
            </a:lvl5pPr>
            <a:lvl6pPr marL="2284162" indent="0">
              <a:buNone/>
              <a:defRPr sz="1600" b="1"/>
            </a:lvl6pPr>
            <a:lvl7pPr marL="2740999" indent="0">
              <a:buNone/>
              <a:defRPr sz="1600" b="1"/>
            </a:lvl7pPr>
            <a:lvl8pPr marL="3197827" indent="0">
              <a:buNone/>
              <a:defRPr sz="1600" b="1"/>
            </a:lvl8pPr>
            <a:lvl9pPr marL="365466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4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lgn="ctr" defTabSz="913662">
              <a:defRPr>
                <a:ea typeface="ヒラギノ角ゴ ProN W3" charset="0"/>
                <a:cs typeface="ヒラギノ角ゴ ProN W3" charset="0"/>
              </a:defRPr>
            </a:lvl1pPr>
          </a:lstStyle>
          <a:p>
            <a:pPr>
              <a:defRPr/>
            </a:pPr>
            <a:fld id="{9F932330-CB03-9D49-8211-E9CE139B07AE}" type="datetime1">
              <a:rPr lang="en-US"/>
              <a:pPr>
                <a:defRPr/>
              </a:pPr>
              <a:t>7/18/18</a:t>
            </a:fld>
            <a:endParaRPr lang="en-US"/>
          </a:p>
        </p:txBody>
      </p:sp>
      <p:sp>
        <p:nvSpPr>
          <p:cNvPr id="8" name="Footer Placeholder 4"/>
          <p:cNvSpPr>
            <a:spLocks noGrp="1"/>
          </p:cNvSpPr>
          <p:nvPr>
            <p:ph type="ftr" sz="quarter" idx="11"/>
          </p:nvPr>
        </p:nvSpPr>
        <p:spPr/>
        <p:txBody>
          <a:bodyPr/>
          <a:lstStyle>
            <a:lvl1pPr defTabSz="913662">
              <a:defRPr/>
            </a:lvl1pPr>
          </a:lstStyle>
          <a:p>
            <a:pPr>
              <a:defRPr/>
            </a:pPr>
            <a:endParaRPr lang="en-US"/>
          </a:p>
        </p:txBody>
      </p:sp>
      <p:sp>
        <p:nvSpPr>
          <p:cNvPr id="9" name="Slide Number Placeholder 5"/>
          <p:cNvSpPr>
            <a:spLocks noGrp="1"/>
          </p:cNvSpPr>
          <p:nvPr>
            <p:ph type="sldNum" sz="quarter" idx="12"/>
          </p:nvPr>
        </p:nvSpPr>
        <p:spPr/>
        <p:txBody>
          <a:bodyPr/>
          <a:lstStyle>
            <a:lvl1pPr defTabSz="913662">
              <a:defRPr>
                <a:ea typeface="ヒラギノ角ゴ ProN W3" charset="0"/>
                <a:cs typeface="ヒラギノ角ゴ ProN W3" charset="0"/>
              </a:defRPr>
            </a:lvl1pPr>
          </a:lstStyle>
          <a:p>
            <a:pPr>
              <a:defRPr/>
            </a:pPr>
            <a:fld id="{34570926-94EF-4D47-B5C9-F7E2D4FEFD67}" type="slidenum">
              <a:rPr lang="en-US"/>
              <a:pPr>
                <a:defRPr/>
              </a:pPr>
              <a:t>‹#›</a:t>
            </a:fld>
            <a:endParaRPr lang="en-US"/>
          </a:p>
        </p:txBody>
      </p:sp>
    </p:spTree>
    <p:extLst>
      <p:ext uri="{BB962C8B-B14F-4D97-AF65-F5344CB8AC3E}">
        <p14:creationId xmlns:p14="http://schemas.microsoft.com/office/powerpoint/2010/main" val="31923737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38C5346-3097-954C-8BB8-6D07D4A921BC}" type="datetime1">
              <a:rPr lang="en-US"/>
              <a:pPr>
                <a:defRPr/>
              </a:pPr>
              <a:t>7/18/18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6FC92F87-ADA4-0F48-94CA-C7192BDEBCB8}" type="slidenum">
              <a:rPr lang="en-US"/>
              <a:pPr>
                <a:defRPr/>
              </a:pPr>
              <a:t>‹#›</a:t>
            </a:fld>
            <a:endParaRPr lang="en-US"/>
          </a:p>
        </p:txBody>
      </p:sp>
    </p:spTree>
    <p:extLst>
      <p:ext uri="{BB962C8B-B14F-4D97-AF65-F5344CB8AC3E}">
        <p14:creationId xmlns:p14="http://schemas.microsoft.com/office/powerpoint/2010/main" val="12024213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68"/>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AA210CD-F5C1-9547-BF8C-47C9D007EC7F}" type="datetime1">
              <a:rPr lang="en-US"/>
              <a:pPr>
                <a:defRPr/>
              </a:pPr>
              <a:t>7/18/18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4843A8E6-F3FC-F841-B36F-9A278AEB7E37}" type="slidenum">
              <a:rPr lang="en-US"/>
              <a:pPr>
                <a:defRPr/>
              </a:pPr>
              <a:t>‹#›</a:t>
            </a:fld>
            <a:endParaRPr lang="en-US"/>
          </a:p>
        </p:txBody>
      </p:sp>
    </p:spTree>
    <p:extLst>
      <p:ext uri="{BB962C8B-B14F-4D97-AF65-F5344CB8AC3E}">
        <p14:creationId xmlns:p14="http://schemas.microsoft.com/office/powerpoint/2010/main" val="33278733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19"/>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smtClean="0"/>
          </a:p>
        </p:txBody>
      </p:sp>
      <p:sp>
        <p:nvSpPr>
          <p:cNvPr id="4" name="Text Placeholder 3"/>
          <p:cNvSpPr>
            <a:spLocks noGrp="1"/>
          </p:cNvSpPr>
          <p:nvPr>
            <p:ph type="body" sz="half" idx="2"/>
          </p:nvPr>
        </p:nvSpPr>
        <p:spPr>
          <a:xfrm>
            <a:off x="1792288" y="5367354"/>
            <a:ext cx="5486400" cy="8048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CE29867-0626-FE41-84A7-A48A345CCD1C}" type="datetime1">
              <a:rPr lang="en-US"/>
              <a:pPr>
                <a:defRPr/>
              </a:pPr>
              <a:t>7/18/18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C442E17E-5EC0-DD46-ABEF-68423BF89E05}" type="slidenum">
              <a:rPr lang="en-US"/>
              <a:pPr>
                <a:defRPr/>
              </a:pPr>
              <a:t>‹#›</a:t>
            </a:fld>
            <a:endParaRPr lang="en-US"/>
          </a:p>
        </p:txBody>
      </p:sp>
    </p:spTree>
    <p:extLst>
      <p:ext uri="{BB962C8B-B14F-4D97-AF65-F5344CB8AC3E}">
        <p14:creationId xmlns:p14="http://schemas.microsoft.com/office/powerpoint/2010/main" val="41564467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CE562DC-A1B7-CE4A-A30E-F97E3CA6DA63}" type="datetime1">
              <a:rPr lang="en-US"/>
              <a:pPr>
                <a:defRPr/>
              </a:pPr>
              <a:t>7/18/18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CF5B1E1A-130B-7B4A-95B0-2D3C05FF5662}" type="slidenum">
              <a:rPr lang="en-US"/>
              <a:pPr>
                <a:defRPr/>
              </a:pPr>
              <a:t>‹#›</a:t>
            </a:fld>
            <a:endParaRPr lang="en-US"/>
          </a:p>
        </p:txBody>
      </p:sp>
    </p:spTree>
    <p:extLst>
      <p:ext uri="{BB962C8B-B14F-4D97-AF65-F5344CB8AC3E}">
        <p14:creationId xmlns:p14="http://schemas.microsoft.com/office/powerpoint/2010/main" val="13879072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5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6F5D499-9705-9747-A6C5-14CEA6C8003E}" type="datetime1">
              <a:rPr lang="en-US"/>
              <a:pPr>
                <a:defRPr/>
              </a:pPr>
              <a:t>7/18/18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3999B9E4-C157-9C44-BA1B-A35C947E204E}" type="slidenum">
              <a:rPr lang="en-US"/>
              <a:pPr>
                <a:defRPr/>
              </a:pPr>
              <a:t>‹#›</a:t>
            </a:fld>
            <a:endParaRPr lang="en-US"/>
          </a:p>
        </p:txBody>
      </p:sp>
    </p:spTree>
    <p:extLst>
      <p:ext uri="{BB962C8B-B14F-4D97-AF65-F5344CB8AC3E}">
        <p14:creationId xmlns:p14="http://schemas.microsoft.com/office/powerpoint/2010/main" val="15170611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9" name="Shape 9"/>
          <p:cNvSpPr>
            <a:spLocks noGrp="1"/>
          </p:cNvSpPr>
          <p:nvPr>
            <p:ph type="title"/>
          </p:nvPr>
        </p:nvSpPr>
        <p:spPr>
          <a:prstGeom prst="rect">
            <a:avLst/>
          </a:prstGeom>
        </p:spPr>
        <p:txBody>
          <a:bodyPr/>
          <a:lstStyle/>
          <a:p>
            <a:pPr lvl="0">
              <a:defRPr sz="1800"/>
            </a:pPr>
            <a:r>
              <a:rPr sz="3900"/>
              <a:t>Title Text</a:t>
            </a:r>
          </a:p>
        </p:txBody>
      </p:sp>
      <p:sp>
        <p:nvSpPr>
          <p:cNvPr id="10" name="Shape 10"/>
          <p:cNvSpPr>
            <a:spLocks noGrp="1"/>
          </p:cNvSpPr>
          <p:nvPr>
            <p:ph type="body" idx="1"/>
          </p:nvPr>
        </p:nvSpPr>
        <p:spPr>
          <a:prstGeom prst="rect">
            <a:avLst/>
          </a:prstGeom>
        </p:spPr>
        <p:txBody>
          <a:body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extLst>
      <p:ext uri="{BB962C8B-B14F-4D97-AF65-F5344CB8AC3E}">
        <p14:creationId xmlns:p14="http://schemas.microsoft.com/office/powerpoint/2010/main" val="4096483228"/>
      </p:ext>
    </p:extLst>
  </p:cSld>
  <p:clrMapOvr>
    <a:masterClrMapping/>
  </p:clrMapOvr>
  <p:transition xmlns:p14="http://schemas.microsoft.com/office/powerpoint/2010/mai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92234066"/>
      </p:ext>
    </p:extLst>
  </p:cSld>
  <p:clrMapOvr>
    <a:masterClrMapping/>
  </p:clrMapOvr>
  <p:transition xmlns:p14="http://schemas.microsoft.com/office/powerpoint/2010/mai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6988" indent="0" algn="ctr">
              <a:buNone/>
              <a:defRPr sz="2000"/>
            </a:lvl2pPr>
            <a:lvl3pPr marL="913977" indent="0" algn="ctr">
              <a:buNone/>
              <a:defRPr sz="1800"/>
            </a:lvl3pPr>
            <a:lvl4pPr marL="1370970" indent="0" algn="ctr">
              <a:buNone/>
              <a:defRPr sz="1600"/>
            </a:lvl4pPr>
            <a:lvl5pPr marL="1827959" indent="0" algn="ctr">
              <a:buNone/>
              <a:defRPr sz="1600"/>
            </a:lvl5pPr>
            <a:lvl6pPr marL="2284947" indent="0" algn="ctr">
              <a:buNone/>
              <a:defRPr sz="1600"/>
            </a:lvl6pPr>
            <a:lvl7pPr marL="2741939" indent="0" algn="ctr">
              <a:buNone/>
              <a:defRPr sz="1600"/>
            </a:lvl7pPr>
            <a:lvl8pPr marL="3198924" indent="0" algn="ctr">
              <a:buNone/>
              <a:defRPr sz="1600"/>
            </a:lvl8pPr>
            <a:lvl9pPr marL="3655917"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CFEFD3B-48B2-2648-AA44-CC2F4B90103A}" type="datetimeFigureOut">
              <a:rPr lang="en-US" smtClean="0">
                <a:solidFill>
                  <a:prstClr val="black">
                    <a:tint val="75000"/>
                  </a:prstClr>
                </a:solidFill>
                <a:latin typeface="Calibri"/>
              </a:rPr>
              <a:pPr/>
              <a:t>7/18/18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BAF15A0-40B1-7C49-9C1A-03A76D66599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FEFD3B-48B2-2648-AA44-CC2F4B90103A}" type="datetimeFigureOut">
              <a:rPr lang="en-US" smtClean="0">
                <a:solidFill>
                  <a:prstClr val="black">
                    <a:tint val="75000"/>
                  </a:prstClr>
                </a:solidFill>
                <a:latin typeface="Calibri"/>
              </a:rPr>
              <a:pPr/>
              <a:t>7/18/18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BAF15A0-40B1-7C49-9C1A-03A76D66599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73"/>
            <a:ext cx="7886700" cy="1500187"/>
          </a:xfrm>
        </p:spPr>
        <p:txBody>
          <a:bodyPr/>
          <a:lstStyle>
            <a:lvl1pPr marL="0" indent="0">
              <a:buNone/>
              <a:defRPr sz="2400">
                <a:solidFill>
                  <a:schemeClr val="tx1"/>
                </a:solidFill>
              </a:defRPr>
            </a:lvl1pPr>
            <a:lvl2pPr marL="456988" indent="0">
              <a:buNone/>
              <a:defRPr sz="2000">
                <a:solidFill>
                  <a:schemeClr val="tx1">
                    <a:tint val="75000"/>
                  </a:schemeClr>
                </a:solidFill>
              </a:defRPr>
            </a:lvl2pPr>
            <a:lvl3pPr marL="913977" indent="0">
              <a:buNone/>
              <a:defRPr sz="1800">
                <a:solidFill>
                  <a:schemeClr val="tx1">
                    <a:tint val="75000"/>
                  </a:schemeClr>
                </a:solidFill>
              </a:defRPr>
            </a:lvl3pPr>
            <a:lvl4pPr marL="1370970" indent="0">
              <a:buNone/>
              <a:defRPr sz="1600">
                <a:solidFill>
                  <a:schemeClr val="tx1">
                    <a:tint val="75000"/>
                  </a:schemeClr>
                </a:solidFill>
              </a:defRPr>
            </a:lvl4pPr>
            <a:lvl5pPr marL="1827959" indent="0">
              <a:buNone/>
              <a:defRPr sz="1600">
                <a:solidFill>
                  <a:schemeClr val="tx1">
                    <a:tint val="75000"/>
                  </a:schemeClr>
                </a:solidFill>
              </a:defRPr>
            </a:lvl5pPr>
            <a:lvl6pPr marL="2284947" indent="0">
              <a:buNone/>
              <a:defRPr sz="1600">
                <a:solidFill>
                  <a:schemeClr val="tx1">
                    <a:tint val="75000"/>
                  </a:schemeClr>
                </a:solidFill>
              </a:defRPr>
            </a:lvl6pPr>
            <a:lvl7pPr marL="2741939" indent="0">
              <a:buNone/>
              <a:defRPr sz="1600">
                <a:solidFill>
                  <a:schemeClr val="tx1">
                    <a:tint val="75000"/>
                  </a:schemeClr>
                </a:solidFill>
              </a:defRPr>
            </a:lvl7pPr>
            <a:lvl8pPr marL="3198924" indent="0">
              <a:buNone/>
              <a:defRPr sz="1600">
                <a:solidFill>
                  <a:schemeClr val="tx1">
                    <a:tint val="75000"/>
                  </a:schemeClr>
                </a:solidFill>
              </a:defRPr>
            </a:lvl8pPr>
            <a:lvl9pPr marL="3655917"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FEFD3B-48B2-2648-AA44-CC2F4B90103A}" type="datetimeFigureOut">
              <a:rPr lang="en-US" smtClean="0">
                <a:solidFill>
                  <a:prstClr val="black">
                    <a:tint val="75000"/>
                  </a:prstClr>
                </a:solidFill>
                <a:latin typeface="Calibri"/>
              </a:rPr>
              <a:pPr/>
              <a:t>7/18/18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BAF15A0-40B1-7C49-9C1A-03A76D66599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lgn="ctr" defTabSz="913662">
              <a:defRPr>
                <a:ea typeface="ヒラギノ角ゴ ProN W3" charset="0"/>
                <a:cs typeface="ヒラギノ角ゴ ProN W3" charset="0"/>
              </a:defRPr>
            </a:lvl1pPr>
          </a:lstStyle>
          <a:p>
            <a:pPr>
              <a:defRPr/>
            </a:pPr>
            <a:fld id="{3C79E4C1-E04B-0047-AB1C-CB9CA6DFDE1C}" type="datetime1">
              <a:rPr lang="en-US"/>
              <a:pPr>
                <a:defRPr/>
              </a:pPr>
              <a:t>7/18/18</a:t>
            </a:fld>
            <a:endParaRPr lang="en-US"/>
          </a:p>
        </p:txBody>
      </p:sp>
      <p:sp>
        <p:nvSpPr>
          <p:cNvPr id="4" name="Footer Placeholder 4"/>
          <p:cNvSpPr>
            <a:spLocks noGrp="1"/>
          </p:cNvSpPr>
          <p:nvPr>
            <p:ph type="ftr" sz="quarter" idx="11"/>
          </p:nvPr>
        </p:nvSpPr>
        <p:spPr/>
        <p:txBody>
          <a:bodyPr/>
          <a:lstStyle>
            <a:lvl1pPr defTabSz="913662">
              <a:defRPr/>
            </a:lvl1pPr>
          </a:lstStyle>
          <a:p>
            <a:pPr>
              <a:defRPr/>
            </a:pPr>
            <a:endParaRPr lang="en-US"/>
          </a:p>
        </p:txBody>
      </p:sp>
      <p:sp>
        <p:nvSpPr>
          <p:cNvPr id="5" name="Slide Number Placeholder 5"/>
          <p:cNvSpPr>
            <a:spLocks noGrp="1"/>
          </p:cNvSpPr>
          <p:nvPr>
            <p:ph type="sldNum" sz="quarter" idx="12"/>
          </p:nvPr>
        </p:nvSpPr>
        <p:spPr/>
        <p:txBody>
          <a:bodyPr/>
          <a:lstStyle>
            <a:lvl1pPr defTabSz="913662">
              <a:defRPr>
                <a:ea typeface="ヒラギノ角ゴ ProN W3" charset="0"/>
                <a:cs typeface="ヒラギノ角ゴ ProN W3" charset="0"/>
              </a:defRPr>
            </a:lvl1pPr>
          </a:lstStyle>
          <a:p>
            <a:pPr>
              <a:defRPr/>
            </a:pPr>
            <a:fld id="{71594DD3-02F8-524F-BA05-1BAEE17D2E93}" type="slidenum">
              <a:rPr lang="en-US"/>
              <a:pPr>
                <a:defRPr/>
              </a:pPr>
              <a:t>‹#›</a:t>
            </a:fld>
            <a:endParaRPr lang="en-US"/>
          </a:p>
        </p:txBody>
      </p:sp>
    </p:spTree>
    <p:extLst>
      <p:ext uri="{BB962C8B-B14F-4D97-AF65-F5344CB8AC3E}">
        <p14:creationId xmlns:p14="http://schemas.microsoft.com/office/powerpoint/2010/main" val="42115472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CFEFD3B-48B2-2648-AA44-CC2F4B90103A}" type="datetimeFigureOut">
              <a:rPr lang="en-US" smtClean="0">
                <a:solidFill>
                  <a:prstClr val="black">
                    <a:tint val="75000"/>
                  </a:prstClr>
                </a:solidFill>
                <a:latin typeface="Calibri"/>
              </a:rPr>
              <a:pPr/>
              <a:t>7/18/18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BAF15A0-40B1-7C49-9C1A-03A76D66599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35"/>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6988" indent="0">
              <a:buNone/>
              <a:defRPr sz="2000" b="1"/>
            </a:lvl2pPr>
            <a:lvl3pPr marL="913977" indent="0">
              <a:buNone/>
              <a:defRPr sz="1800" b="1"/>
            </a:lvl3pPr>
            <a:lvl4pPr marL="1370970" indent="0">
              <a:buNone/>
              <a:defRPr sz="1600" b="1"/>
            </a:lvl4pPr>
            <a:lvl5pPr marL="1827959" indent="0">
              <a:buNone/>
              <a:defRPr sz="1600" b="1"/>
            </a:lvl5pPr>
            <a:lvl6pPr marL="2284947" indent="0">
              <a:buNone/>
              <a:defRPr sz="1600" b="1"/>
            </a:lvl6pPr>
            <a:lvl7pPr marL="2741939" indent="0">
              <a:buNone/>
              <a:defRPr sz="1600" b="1"/>
            </a:lvl7pPr>
            <a:lvl8pPr marL="3198924" indent="0">
              <a:buNone/>
              <a:defRPr sz="1600" b="1"/>
            </a:lvl8pPr>
            <a:lvl9pPr marL="36559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6988" indent="0">
              <a:buNone/>
              <a:defRPr sz="2000" b="1"/>
            </a:lvl2pPr>
            <a:lvl3pPr marL="913977" indent="0">
              <a:buNone/>
              <a:defRPr sz="1800" b="1"/>
            </a:lvl3pPr>
            <a:lvl4pPr marL="1370970" indent="0">
              <a:buNone/>
              <a:defRPr sz="1600" b="1"/>
            </a:lvl4pPr>
            <a:lvl5pPr marL="1827959" indent="0">
              <a:buNone/>
              <a:defRPr sz="1600" b="1"/>
            </a:lvl5pPr>
            <a:lvl6pPr marL="2284947" indent="0">
              <a:buNone/>
              <a:defRPr sz="1600" b="1"/>
            </a:lvl6pPr>
            <a:lvl7pPr marL="2741939" indent="0">
              <a:buNone/>
              <a:defRPr sz="1600" b="1"/>
            </a:lvl7pPr>
            <a:lvl8pPr marL="3198924" indent="0">
              <a:buNone/>
              <a:defRPr sz="1600" b="1"/>
            </a:lvl8pPr>
            <a:lvl9pPr marL="36559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CFEFD3B-48B2-2648-AA44-CC2F4B90103A}" type="datetimeFigureOut">
              <a:rPr lang="en-US" smtClean="0">
                <a:solidFill>
                  <a:prstClr val="black">
                    <a:tint val="75000"/>
                  </a:prstClr>
                </a:solidFill>
                <a:latin typeface="Calibri"/>
              </a:rPr>
              <a:pPr/>
              <a:t>7/18/18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5BAF15A0-40B1-7C49-9C1A-03A76D66599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CFEFD3B-48B2-2648-AA44-CC2F4B90103A}" type="datetimeFigureOut">
              <a:rPr lang="en-US" smtClean="0">
                <a:solidFill>
                  <a:prstClr val="black">
                    <a:tint val="75000"/>
                  </a:prstClr>
                </a:solidFill>
                <a:latin typeface="Calibri"/>
              </a:rPr>
              <a:pPr/>
              <a:t>7/18/18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5BAF15A0-40B1-7C49-9C1A-03A76D66599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FEFD3B-48B2-2648-AA44-CC2F4B90103A}" type="datetimeFigureOut">
              <a:rPr lang="en-US" smtClean="0">
                <a:solidFill>
                  <a:prstClr val="black">
                    <a:tint val="75000"/>
                  </a:prstClr>
                </a:solidFill>
                <a:latin typeface="Calibri"/>
              </a:rPr>
              <a:pPr/>
              <a:t>7/18/18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5BAF15A0-40B1-7C49-9C1A-03A76D66599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6988" indent="0">
              <a:buNone/>
              <a:defRPr sz="1400"/>
            </a:lvl2pPr>
            <a:lvl3pPr marL="913977" indent="0">
              <a:buNone/>
              <a:defRPr sz="1200"/>
            </a:lvl3pPr>
            <a:lvl4pPr marL="1370970" indent="0">
              <a:buNone/>
              <a:defRPr sz="1000"/>
            </a:lvl4pPr>
            <a:lvl5pPr marL="1827959" indent="0">
              <a:buNone/>
              <a:defRPr sz="1000"/>
            </a:lvl5pPr>
            <a:lvl6pPr marL="2284947" indent="0">
              <a:buNone/>
              <a:defRPr sz="1000"/>
            </a:lvl6pPr>
            <a:lvl7pPr marL="2741939" indent="0">
              <a:buNone/>
              <a:defRPr sz="1000"/>
            </a:lvl7pPr>
            <a:lvl8pPr marL="3198924" indent="0">
              <a:buNone/>
              <a:defRPr sz="1000"/>
            </a:lvl8pPr>
            <a:lvl9pPr marL="3655917"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FEFD3B-48B2-2648-AA44-CC2F4B90103A}" type="datetimeFigureOut">
              <a:rPr lang="en-US" smtClean="0">
                <a:solidFill>
                  <a:prstClr val="black">
                    <a:tint val="75000"/>
                  </a:prstClr>
                </a:solidFill>
                <a:latin typeface="Calibri"/>
              </a:rPr>
              <a:pPr/>
              <a:t>7/18/18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BAF15A0-40B1-7C49-9C1A-03A76D66599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7"/>
            <a:ext cx="4629150" cy="4873625"/>
          </a:xfrm>
        </p:spPr>
        <p:txBody>
          <a:bodyPr anchor="t"/>
          <a:lstStyle>
            <a:lvl1pPr marL="0" indent="0">
              <a:buNone/>
              <a:defRPr sz="3200"/>
            </a:lvl1pPr>
            <a:lvl2pPr marL="456988" indent="0">
              <a:buNone/>
              <a:defRPr sz="2800"/>
            </a:lvl2pPr>
            <a:lvl3pPr marL="913977" indent="0">
              <a:buNone/>
              <a:defRPr sz="2400"/>
            </a:lvl3pPr>
            <a:lvl4pPr marL="1370970" indent="0">
              <a:buNone/>
              <a:defRPr sz="2000"/>
            </a:lvl4pPr>
            <a:lvl5pPr marL="1827959" indent="0">
              <a:buNone/>
              <a:defRPr sz="2000"/>
            </a:lvl5pPr>
            <a:lvl6pPr marL="2284947" indent="0">
              <a:buNone/>
              <a:defRPr sz="2000"/>
            </a:lvl6pPr>
            <a:lvl7pPr marL="2741939" indent="0">
              <a:buNone/>
              <a:defRPr sz="2000"/>
            </a:lvl7pPr>
            <a:lvl8pPr marL="3198924" indent="0">
              <a:buNone/>
              <a:defRPr sz="2000"/>
            </a:lvl8pPr>
            <a:lvl9pPr marL="3655917"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6988" indent="0">
              <a:buNone/>
              <a:defRPr sz="1400"/>
            </a:lvl2pPr>
            <a:lvl3pPr marL="913977" indent="0">
              <a:buNone/>
              <a:defRPr sz="1200"/>
            </a:lvl3pPr>
            <a:lvl4pPr marL="1370970" indent="0">
              <a:buNone/>
              <a:defRPr sz="1000"/>
            </a:lvl4pPr>
            <a:lvl5pPr marL="1827959" indent="0">
              <a:buNone/>
              <a:defRPr sz="1000"/>
            </a:lvl5pPr>
            <a:lvl6pPr marL="2284947" indent="0">
              <a:buNone/>
              <a:defRPr sz="1000"/>
            </a:lvl6pPr>
            <a:lvl7pPr marL="2741939" indent="0">
              <a:buNone/>
              <a:defRPr sz="1000"/>
            </a:lvl7pPr>
            <a:lvl8pPr marL="3198924" indent="0">
              <a:buNone/>
              <a:defRPr sz="1000"/>
            </a:lvl8pPr>
            <a:lvl9pPr marL="3655917"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FEFD3B-48B2-2648-AA44-CC2F4B90103A}" type="datetimeFigureOut">
              <a:rPr lang="en-US" smtClean="0">
                <a:solidFill>
                  <a:prstClr val="black">
                    <a:tint val="75000"/>
                  </a:prstClr>
                </a:solidFill>
                <a:latin typeface="Calibri"/>
              </a:rPr>
              <a:pPr/>
              <a:t>7/18/18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BAF15A0-40B1-7C49-9C1A-03A76D66599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FEFD3B-48B2-2648-AA44-CC2F4B90103A}" type="datetimeFigureOut">
              <a:rPr lang="en-US" smtClean="0">
                <a:solidFill>
                  <a:prstClr val="black">
                    <a:tint val="75000"/>
                  </a:prstClr>
                </a:solidFill>
                <a:latin typeface="Calibri"/>
              </a:rPr>
              <a:pPr/>
              <a:t>7/18/18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BAF15A0-40B1-7C49-9C1A-03A76D66599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FEFD3B-48B2-2648-AA44-CC2F4B90103A}" type="datetimeFigureOut">
              <a:rPr lang="en-US" smtClean="0">
                <a:solidFill>
                  <a:prstClr val="black">
                    <a:tint val="75000"/>
                  </a:prstClr>
                </a:solidFill>
                <a:latin typeface="Calibri"/>
              </a:rPr>
              <a:pPr/>
              <a:t>7/18/18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BAF15A0-40B1-7C49-9C1A-03A76D66599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ctr" defTabSz="913662">
              <a:defRPr>
                <a:ea typeface="ヒラギノ角ゴ ProN W3" charset="0"/>
                <a:cs typeface="ヒラギノ角ゴ ProN W3" charset="0"/>
              </a:defRPr>
            </a:lvl1pPr>
          </a:lstStyle>
          <a:p>
            <a:pPr>
              <a:defRPr/>
            </a:pPr>
            <a:fld id="{0CED24F5-27FA-6A4A-AF19-3BE60D1B0A92}" type="datetime1">
              <a:rPr lang="en-US"/>
              <a:pPr>
                <a:defRPr/>
              </a:pPr>
              <a:t>7/18/18</a:t>
            </a:fld>
            <a:endParaRPr lang="en-US"/>
          </a:p>
        </p:txBody>
      </p:sp>
      <p:sp>
        <p:nvSpPr>
          <p:cNvPr id="3" name="Footer Placeholder 4"/>
          <p:cNvSpPr>
            <a:spLocks noGrp="1"/>
          </p:cNvSpPr>
          <p:nvPr>
            <p:ph type="ftr" sz="quarter" idx="11"/>
          </p:nvPr>
        </p:nvSpPr>
        <p:spPr/>
        <p:txBody>
          <a:bodyPr/>
          <a:lstStyle>
            <a:lvl1pPr defTabSz="913662">
              <a:defRPr/>
            </a:lvl1pPr>
          </a:lstStyle>
          <a:p>
            <a:pPr>
              <a:defRPr/>
            </a:pPr>
            <a:endParaRPr lang="en-US"/>
          </a:p>
        </p:txBody>
      </p:sp>
      <p:sp>
        <p:nvSpPr>
          <p:cNvPr id="4" name="Slide Number Placeholder 5"/>
          <p:cNvSpPr>
            <a:spLocks noGrp="1"/>
          </p:cNvSpPr>
          <p:nvPr>
            <p:ph type="sldNum" sz="quarter" idx="12"/>
          </p:nvPr>
        </p:nvSpPr>
        <p:spPr/>
        <p:txBody>
          <a:bodyPr/>
          <a:lstStyle>
            <a:lvl1pPr defTabSz="913662">
              <a:defRPr>
                <a:ea typeface="ヒラギノ角ゴ ProN W3" charset="0"/>
                <a:cs typeface="ヒラギノ角ゴ ProN W3" charset="0"/>
              </a:defRPr>
            </a:lvl1pPr>
          </a:lstStyle>
          <a:p>
            <a:pPr>
              <a:defRPr/>
            </a:pPr>
            <a:fld id="{E5BE80D0-5A9C-6C49-AE45-E699AD8C1F74}" type="slidenum">
              <a:rPr lang="en-US"/>
              <a:pPr>
                <a:defRPr/>
              </a:pPr>
              <a:t>‹#›</a:t>
            </a:fld>
            <a:endParaRPr lang="en-US"/>
          </a:p>
        </p:txBody>
      </p:sp>
    </p:spTree>
    <p:extLst>
      <p:ext uri="{BB962C8B-B14F-4D97-AF65-F5344CB8AC3E}">
        <p14:creationId xmlns:p14="http://schemas.microsoft.com/office/powerpoint/2010/main" val="3521042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7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435113"/>
            <a:ext cx="3008313" cy="4691063"/>
          </a:xfrm>
        </p:spPr>
        <p:txBody>
          <a:bodyPr/>
          <a:lstStyle>
            <a:lvl1pPr marL="0" indent="0">
              <a:buNone/>
              <a:defRPr sz="1400"/>
            </a:lvl1pPr>
            <a:lvl2pPr marL="456831" indent="0">
              <a:buNone/>
              <a:defRPr sz="1200"/>
            </a:lvl2pPr>
            <a:lvl3pPr marL="913662" indent="0">
              <a:buNone/>
              <a:defRPr sz="1000"/>
            </a:lvl3pPr>
            <a:lvl4pPr marL="1370500" indent="0">
              <a:buNone/>
              <a:defRPr sz="900"/>
            </a:lvl4pPr>
            <a:lvl5pPr marL="1827332" indent="0">
              <a:buNone/>
              <a:defRPr sz="900"/>
            </a:lvl5pPr>
            <a:lvl6pPr marL="2284162" indent="0">
              <a:buNone/>
              <a:defRPr sz="900"/>
            </a:lvl6pPr>
            <a:lvl7pPr marL="2740999" indent="0">
              <a:buNone/>
              <a:defRPr sz="900"/>
            </a:lvl7pPr>
            <a:lvl8pPr marL="3197827" indent="0">
              <a:buNone/>
              <a:defRPr sz="900"/>
            </a:lvl8pPr>
            <a:lvl9pPr marL="3654661"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3662">
              <a:defRPr>
                <a:ea typeface="ヒラギノ角ゴ ProN W3" charset="0"/>
                <a:cs typeface="ヒラギノ角ゴ ProN W3" charset="0"/>
              </a:defRPr>
            </a:lvl1pPr>
          </a:lstStyle>
          <a:p>
            <a:pPr>
              <a:defRPr/>
            </a:pPr>
            <a:fld id="{B4DEADF3-5CC8-8249-AA97-E3B26701A4B1}" type="datetime1">
              <a:rPr lang="en-US"/>
              <a:pPr>
                <a:defRPr/>
              </a:pPr>
              <a:t>7/18/18</a:t>
            </a:fld>
            <a:endParaRPr lang="en-US"/>
          </a:p>
        </p:txBody>
      </p:sp>
      <p:sp>
        <p:nvSpPr>
          <p:cNvPr id="6" name="Footer Placeholder 4"/>
          <p:cNvSpPr>
            <a:spLocks noGrp="1"/>
          </p:cNvSpPr>
          <p:nvPr>
            <p:ph type="ftr" sz="quarter" idx="11"/>
          </p:nvPr>
        </p:nvSpPr>
        <p:spPr/>
        <p:txBody>
          <a:bodyPr/>
          <a:lstStyle>
            <a:lvl1pPr defTabSz="913662">
              <a:defRPr/>
            </a:lvl1pPr>
          </a:lstStyle>
          <a:p>
            <a:pPr>
              <a:defRPr/>
            </a:pPr>
            <a:endParaRPr lang="en-US"/>
          </a:p>
        </p:txBody>
      </p:sp>
      <p:sp>
        <p:nvSpPr>
          <p:cNvPr id="7" name="Slide Number Placeholder 5"/>
          <p:cNvSpPr>
            <a:spLocks noGrp="1"/>
          </p:cNvSpPr>
          <p:nvPr>
            <p:ph type="sldNum" sz="quarter" idx="12"/>
          </p:nvPr>
        </p:nvSpPr>
        <p:spPr/>
        <p:txBody>
          <a:bodyPr/>
          <a:lstStyle>
            <a:lvl1pPr defTabSz="913662">
              <a:defRPr>
                <a:ea typeface="ヒラギノ角ゴ ProN W3" charset="0"/>
                <a:cs typeface="ヒラギノ角ゴ ProN W3" charset="0"/>
              </a:defRPr>
            </a:lvl1pPr>
          </a:lstStyle>
          <a:p>
            <a:pPr>
              <a:defRPr/>
            </a:pPr>
            <a:fld id="{D4055AC9-77FB-D745-88DF-44EFFA1537EC}" type="slidenum">
              <a:rPr lang="en-US"/>
              <a:pPr>
                <a:defRPr/>
              </a:pPr>
              <a:t>‹#›</a:t>
            </a:fld>
            <a:endParaRPr lang="en-US"/>
          </a:p>
        </p:txBody>
      </p:sp>
    </p:spTree>
    <p:extLst>
      <p:ext uri="{BB962C8B-B14F-4D97-AF65-F5344CB8AC3E}">
        <p14:creationId xmlns:p14="http://schemas.microsoft.com/office/powerpoint/2010/main" val="3368939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3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6831" indent="0">
              <a:buNone/>
              <a:defRPr sz="2800"/>
            </a:lvl2pPr>
            <a:lvl3pPr marL="913662" indent="0">
              <a:buNone/>
              <a:defRPr sz="2400"/>
            </a:lvl3pPr>
            <a:lvl4pPr marL="1370500" indent="0">
              <a:buNone/>
              <a:defRPr sz="2000"/>
            </a:lvl4pPr>
            <a:lvl5pPr marL="1827332" indent="0">
              <a:buNone/>
              <a:defRPr sz="2000"/>
            </a:lvl5pPr>
            <a:lvl6pPr marL="2284162" indent="0">
              <a:buNone/>
              <a:defRPr sz="2000"/>
            </a:lvl6pPr>
            <a:lvl7pPr marL="2740999" indent="0">
              <a:buNone/>
              <a:defRPr sz="2000"/>
            </a:lvl7pPr>
            <a:lvl8pPr marL="3197827" indent="0">
              <a:buNone/>
              <a:defRPr sz="2000"/>
            </a:lvl8pPr>
            <a:lvl9pPr marL="3654661" indent="0">
              <a:buNone/>
              <a:defRPr sz="2000"/>
            </a:lvl9pPr>
          </a:lstStyle>
          <a:p>
            <a:pPr lvl="0"/>
            <a:endParaRPr lang="en-US" noProof="0" smtClean="0"/>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6831" indent="0">
              <a:buNone/>
              <a:defRPr sz="1200"/>
            </a:lvl2pPr>
            <a:lvl3pPr marL="913662" indent="0">
              <a:buNone/>
              <a:defRPr sz="1000"/>
            </a:lvl3pPr>
            <a:lvl4pPr marL="1370500" indent="0">
              <a:buNone/>
              <a:defRPr sz="900"/>
            </a:lvl4pPr>
            <a:lvl5pPr marL="1827332" indent="0">
              <a:buNone/>
              <a:defRPr sz="900"/>
            </a:lvl5pPr>
            <a:lvl6pPr marL="2284162" indent="0">
              <a:buNone/>
              <a:defRPr sz="900"/>
            </a:lvl6pPr>
            <a:lvl7pPr marL="2740999" indent="0">
              <a:buNone/>
              <a:defRPr sz="900"/>
            </a:lvl7pPr>
            <a:lvl8pPr marL="3197827" indent="0">
              <a:buNone/>
              <a:defRPr sz="900"/>
            </a:lvl8pPr>
            <a:lvl9pPr marL="3654661"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3662">
              <a:defRPr>
                <a:ea typeface="ヒラギノ角ゴ ProN W3" charset="0"/>
                <a:cs typeface="ヒラギノ角ゴ ProN W3" charset="0"/>
              </a:defRPr>
            </a:lvl1pPr>
          </a:lstStyle>
          <a:p>
            <a:pPr>
              <a:defRPr/>
            </a:pPr>
            <a:fld id="{2B1855F4-5894-3D48-AE58-918CC2A23A51}" type="datetime1">
              <a:rPr lang="en-US"/>
              <a:pPr>
                <a:defRPr/>
              </a:pPr>
              <a:t>7/18/18</a:t>
            </a:fld>
            <a:endParaRPr lang="en-US"/>
          </a:p>
        </p:txBody>
      </p:sp>
      <p:sp>
        <p:nvSpPr>
          <p:cNvPr id="6" name="Footer Placeholder 4"/>
          <p:cNvSpPr>
            <a:spLocks noGrp="1"/>
          </p:cNvSpPr>
          <p:nvPr>
            <p:ph type="ftr" sz="quarter" idx="11"/>
          </p:nvPr>
        </p:nvSpPr>
        <p:spPr/>
        <p:txBody>
          <a:bodyPr/>
          <a:lstStyle>
            <a:lvl1pPr defTabSz="913662">
              <a:defRPr/>
            </a:lvl1pPr>
          </a:lstStyle>
          <a:p>
            <a:pPr>
              <a:defRPr/>
            </a:pPr>
            <a:endParaRPr lang="en-US"/>
          </a:p>
        </p:txBody>
      </p:sp>
      <p:sp>
        <p:nvSpPr>
          <p:cNvPr id="7" name="Slide Number Placeholder 5"/>
          <p:cNvSpPr>
            <a:spLocks noGrp="1"/>
          </p:cNvSpPr>
          <p:nvPr>
            <p:ph type="sldNum" sz="quarter" idx="12"/>
          </p:nvPr>
        </p:nvSpPr>
        <p:spPr/>
        <p:txBody>
          <a:bodyPr/>
          <a:lstStyle>
            <a:lvl1pPr defTabSz="913662">
              <a:defRPr>
                <a:ea typeface="ヒラギノ角ゴ ProN W3" charset="0"/>
                <a:cs typeface="ヒラギノ角ゴ ProN W3" charset="0"/>
              </a:defRPr>
            </a:lvl1pPr>
          </a:lstStyle>
          <a:p>
            <a:pPr>
              <a:defRPr/>
            </a:pPr>
            <a:fld id="{F0ECAE5C-FD15-7D47-ABD8-314FAC342F42}" type="slidenum">
              <a:rPr lang="en-US"/>
              <a:pPr>
                <a:defRPr/>
              </a:pPr>
              <a:t>‹#›</a:t>
            </a:fld>
            <a:endParaRPr lang="en-US"/>
          </a:p>
        </p:txBody>
      </p:sp>
    </p:spTree>
    <p:extLst>
      <p:ext uri="{BB962C8B-B14F-4D97-AF65-F5344CB8AC3E}">
        <p14:creationId xmlns:p14="http://schemas.microsoft.com/office/powerpoint/2010/main" val="27219224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20" Type="http://schemas.openxmlformats.org/officeDocument/2006/relationships/slideLayout" Target="../slideLayouts/slideLayout43.xml"/><Relationship Id="rId21" Type="http://schemas.openxmlformats.org/officeDocument/2006/relationships/theme" Target="../theme/theme3.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slideLayout" Target="../slideLayouts/slideLayout38.xml"/><Relationship Id="rId16" Type="http://schemas.openxmlformats.org/officeDocument/2006/relationships/slideLayout" Target="../slideLayouts/slideLayout39.xml"/><Relationship Id="rId17" Type="http://schemas.openxmlformats.org/officeDocument/2006/relationships/slideLayout" Target="../slideLayouts/slideLayout40.xml"/><Relationship Id="rId18" Type="http://schemas.openxmlformats.org/officeDocument/2006/relationships/slideLayout" Target="../slideLayouts/slideLayout41.xml"/><Relationship Id="rId19" Type="http://schemas.openxmlformats.org/officeDocument/2006/relationships/slideLayout" Target="../slideLayouts/slideLayout4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theme" Target="../theme/theme4.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5.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364" tIns="45685" rIns="91364" bIns="45685"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364" tIns="45685" rIns="91364" bIns="4568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86"/>
            <a:ext cx="2133600" cy="365125"/>
          </a:xfrm>
          <a:prstGeom prst="rect">
            <a:avLst/>
          </a:prstGeom>
        </p:spPr>
        <p:txBody>
          <a:bodyPr vert="horz" wrap="square" lIns="91364" tIns="45685" rIns="91364" bIns="45685" numCol="1" anchor="ctr" anchorCtr="0" compatLnSpc="1">
            <a:prstTxWarp prst="textNoShape">
              <a:avLst/>
            </a:prstTxWarp>
          </a:bodyPr>
          <a:lstStyle>
            <a:lvl1pPr algn="l" defTabSz="456831">
              <a:defRPr sz="1200">
                <a:solidFill>
                  <a:srgbClr val="898989"/>
                </a:solidFill>
                <a:latin typeface="Calibri" charset="0"/>
                <a:ea typeface="ＭＳ Ｐゴシック" charset="0"/>
                <a:cs typeface="ＭＳ Ｐゴシック" charset="0"/>
              </a:defRPr>
            </a:lvl1pPr>
          </a:lstStyle>
          <a:p>
            <a:pPr>
              <a:defRPr/>
            </a:pPr>
            <a:fld id="{7F375BC6-1C1E-8F42-A6CE-35819885D49F}" type="datetime1">
              <a:rPr lang="en-US"/>
              <a:pPr>
                <a:defRPr/>
              </a:pPr>
              <a:t>7/18/18</a:t>
            </a:fld>
            <a:endParaRPr lang="en-US"/>
          </a:p>
        </p:txBody>
      </p:sp>
      <p:sp>
        <p:nvSpPr>
          <p:cNvPr id="5" name="Footer Placeholder 4"/>
          <p:cNvSpPr>
            <a:spLocks noGrp="1"/>
          </p:cNvSpPr>
          <p:nvPr>
            <p:ph type="ftr" sz="quarter" idx="3"/>
          </p:nvPr>
        </p:nvSpPr>
        <p:spPr>
          <a:xfrm>
            <a:off x="3124201" y="6356386"/>
            <a:ext cx="2895600" cy="365125"/>
          </a:xfrm>
          <a:prstGeom prst="rect">
            <a:avLst/>
          </a:prstGeom>
        </p:spPr>
        <p:txBody>
          <a:bodyPr vert="horz" lIns="91364" tIns="45685" rIns="91364" bIns="45685" rtlCol="0" anchor="ctr"/>
          <a:lstStyle>
            <a:lvl1pPr algn="ctr" defTabSz="456831"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86"/>
            <a:ext cx="2133600" cy="365125"/>
          </a:xfrm>
          <a:prstGeom prst="rect">
            <a:avLst/>
          </a:prstGeom>
        </p:spPr>
        <p:txBody>
          <a:bodyPr vert="horz" wrap="square" lIns="91364" tIns="45685" rIns="91364" bIns="45685" numCol="1" anchor="ctr" anchorCtr="0" compatLnSpc="1">
            <a:prstTxWarp prst="textNoShape">
              <a:avLst/>
            </a:prstTxWarp>
          </a:bodyPr>
          <a:lstStyle>
            <a:lvl1pPr algn="r" defTabSz="456831">
              <a:defRPr sz="1200">
                <a:solidFill>
                  <a:srgbClr val="898989"/>
                </a:solidFill>
                <a:latin typeface="Calibri" charset="0"/>
                <a:ea typeface="ＭＳ Ｐゴシック" charset="0"/>
                <a:cs typeface="ＭＳ Ｐゴシック" charset="0"/>
              </a:defRPr>
            </a:lvl1pPr>
          </a:lstStyle>
          <a:p>
            <a:pPr>
              <a:defRPr/>
            </a:pPr>
            <a:fld id="{5F48DF13-C26B-8444-A574-A80F0AC86D8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036" r:id="rId1"/>
    <p:sldLayoutId id="2147488037" r:id="rId2"/>
    <p:sldLayoutId id="2147488038" r:id="rId3"/>
    <p:sldLayoutId id="2147488039" r:id="rId4"/>
    <p:sldLayoutId id="2147488040" r:id="rId5"/>
    <p:sldLayoutId id="2147488041" r:id="rId6"/>
    <p:sldLayoutId id="2147488042" r:id="rId7"/>
    <p:sldLayoutId id="2147488043" r:id="rId8"/>
    <p:sldLayoutId id="2147488044" r:id="rId9"/>
    <p:sldLayoutId id="2147488045" r:id="rId10"/>
    <p:sldLayoutId id="2147488046" r:id="rId11"/>
    <p:sldLayoutId id="2147488164" r:id="rId12"/>
  </p:sldLayoutIdLst>
  <p:txStyles>
    <p:titleStyle>
      <a:lvl1pPr algn="ctr" defTabSz="45534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534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534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534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534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6831" algn="ctr" defTabSz="456831"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3662" algn="ctr" defTabSz="456831"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0500" algn="ctr" defTabSz="456831"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7332" algn="ctr" defTabSz="456831"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1108" indent="-341108" algn="l" defTabSz="45534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0919" indent="-283995" algn="l" defTabSz="45534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0732" indent="-226876" algn="l" defTabSz="45534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597654" indent="-226876" algn="l" defTabSz="45534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4583" indent="-226876" algn="l" defTabSz="45534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2581" indent="-228415" algn="l" defTabSz="456831" rtl="0" eaLnBrk="1" latinLnBrk="0" hangingPunct="1">
        <a:spcBef>
          <a:spcPct val="20000"/>
        </a:spcBef>
        <a:buFont typeface="Arial"/>
        <a:buChar char="•"/>
        <a:defRPr sz="2000" kern="1200">
          <a:solidFill>
            <a:schemeClr val="tx1"/>
          </a:solidFill>
          <a:latin typeface="+mn-lt"/>
          <a:ea typeface="+mn-ea"/>
          <a:cs typeface="+mn-cs"/>
        </a:defRPr>
      </a:lvl6pPr>
      <a:lvl7pPr marL="2969411" indent="-228415" algn="l" defTabSz="456831" rtl="0" eaLnBrk="1" latinLnBrk="0" hangingPunct="1">
        <a:spcBef>
          <a:spcPct val="20000"/>
        </a:spcBef>
        <a:buFont typeface="Arial"/>
        <a:buChar char="•"/>
        <a:defRPr sz="2000" kern="1200">
          <a:solidFill>
            <a:schemeClr val="tx1"/>
          </a:solidFill>
          <a:latin typeface="+mn-lt"/>
          <a:ea typeface="+mn-ea"/>
          <a:cs typeface="+mn-cs"/>
        </a:defRPr>
      </a:lvl7pPr>
      <a:lvl8pPr marL="3426246" indent="-228415" algn="l" defTabSz="456831" rtl="0" eaLnBrk="1" latinLnBrk="0" hangingPunct="1">
        <a:spcBef>
          <a:spcPct val="20000"/>
        </a:spcBef>
        <a:buFont typeface="Arial"/>
        <a:buChar char="•"/>
        <a:defRPr sz="2000" kern="1200">
          <a:solidFill>
            <a:schemeClr val="tx1"/>
          </a:solidFill>
          <a:latin typeface="+mn-lt"/>
          <a:ea typeface="+mn-ea"/>
          <a:cs typeface="+mn-cs"/>
        </a:defRPr>
      </a:lvl8pPr>
      <a:lvl9pPr marL="3883074" indent="-228415" algn="l" defTabSz="45683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831" rtl="0" eaLnBrk="1" latinLnBrk="0" hangingPunct="1">
        <a:defRPr sz="1800" kern="1200">
          <a:solidFill>
            <a:schemeClr val="tx1"/>
          </a:solidFill>
          <a:latin typeface="+mn-lt"/>
          <a:ea typeface="+mn-ea"/>
          <a:cs typeface="+mn-cs"/>
        </a:defRPr>
      </a:lvl1pPr>
      <a:lvl2pPr marL="456831" algn="l" defTabSz="456831" rtl="0" eaLnBrk="1" latinLnBrk="0" hangingPunct="1">
        <a:defRPr sz="1800" kern="1200">
          <a:solidFill>
            <a:schemeClr val="tx1"/>
          </a:solidFill>
          <a:latin typeface="+mn-lt"/>
          <a:ea typeface="+mn-ea"/>
          <a:cs typeface="+mn-cs"/>
        </a:defRPr>
      </a:lvl2pPr>
      <a:lvl3pPr marL="913662" algn="l" defTabSz="456831" rtl="0" eaLnBrk="1" latinLnBrk="0" hangingPunct="1">
        <a:defRPr sz="1800" kern="1200">
          <a:solidFill>
            <a:schemeClr val="tx1"/>
          </a:solidFill>
          <a:latin typeface="+mn-lt"/>
          <a:ea typeface="+mn-ea"/>
          <a:cs typeface="+mn-cs"/>
        </a:defRPr>
      </a:lvl3pPr>
      <a:lvl4pPr marL="1370500" algn="l" defTabSz="456831" rtl="0" eaLnBrk="1" latinLnBrk="0" hangingPunct="1">
        <a:defRPr sz="1800" kern="1200">
          <a:solidFill>
            <a:schemeClr val="tx1"/>
          </a:solidFill>
          <a:latin typeface="+mn-lt"/>
          <a:ea typeface="+mn-ea"/>
          <a:cs typeface="+mn-cs"/>
        </a:defRPr>
      </a:lvl4pPr>
      <a:lvl5pPr marL="1827332" algn="l" defTabSz="456831" rtl="0" eaLnBrk="1" latinLnBrk="0" hangingPunct="1">
        <a:defRPr sz="1800" kern="1200">
          <a:solidFill>
            <a:schemeClr val="tx1"/>
          </a:solidFill>
          <a:latin typeface="+mn-lt"/>
          <a:ea typeface="+mn-ea"/>
          <a:cs typeface="+mn-cs"/>
        </a:defRPr>
      </a:lvl5pPr>
      <a:lvl6pPr marL="2284162" algn="l" defTabSz="456831" rtl="0" eaLnBrk="1" latinLnBrk="0" hangingPunct="1">
        <a:defRPr sz="1800" kern="1200">
          <a:solidFill>
            <a:schemeClr val="tx1"/>
          </a:solidFill>
          <a:latin typeface="+mn-lt"/>
          <a:ea typeface="+mn-ea"/>
          <a:cs typeface="+mn-cs"/>
        </a:defRPr>
      </a:lvl6pPr>
      <a:lvl7pPr marL="2740999" algn="l" defTabSz="456831" rtl="0" eaLnBrk="1" latinLnBrk="0" hangingPunct="1">
        <a:defRPr sz="1800" kern="1200">
          <a:solidFill>
            <a:schemeClr val="tx1"/>
          </a:solidFill>
          <a:latin typeface="+mn-lt"/>
          <a:ea typeface="+mn-ea"/>
          <a:cs typeface="+mn-cs"/>
        </a:defRPr>
      </a:lvl7pPr>
      <a:lvl8pPr marL="3197827" algn="l" defTabSz="456831" rtl="0" eaLnBrk="1" latinLnBrk="0" hangingPunct="1">
        <a:defRPr sz="1800" kern="1200">
          <a:solidFill>
            <a:schemeClr val="tx1"/>
          </a:solidFill>
          <a:latin typeface="+mn-lt"/>
          <a:ea typeface="+mn-ea"/>
          <a:cs typeface="+mn-cs"/>
        </a:defRPr>
      </a:lvl8pPr>
      <a:lvl9pPr marL="3654661" algn="l" defTabSz="45683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893766" y="1152562"/>
            <a:ext cx="7358062" cy="232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685" tIns="35685" rIns="35685" bIns="35685"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893766" y="3535370"/>
            <a:ext cx="7358062"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685" tIns="35685" rIns="35685" bIns="35685"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8025" r:id="rId1"/>
    <p:sldLayoutId id="2147488026" r:id="rId2"/>
    <p:sldLayoutId id="2147488027" r:id="rId3"/>
    <p:sldLayoutId id="2147488028" r:id="rId4"/>
    <p:sldLayoutId id="2147488029" r:id="rId5"/>
    <p:sldLayoutId id="2147488030" r:id="rId6"/>
    <p:sldLayoutId id="2147488031" r:id="rId7"/>
    <p:sldLayoutId id="2147488032" r:id="rId8"/>
    <p:sldLayoutId id="2147488033" r:id="rId9"/>
    <p:sldLayoutId id="2147488034" r:id="rId10"/>
    <p:sldLayoutId id="2147488035" r:id="rId11"/>
  </p:sldLayoutIdLst>
  <p:transition xmlns:p14="http://schemas.microsoft.com/office/powerpoint/2010/main"/>
  <p:txStyles>
    <p:titleStyle>
      <a:lvl1pPr algn="ctr" rtl="0" eaLnBrk="0" fontAlgn="base" hangingPunct="0">
        <a:spcBef>
          <a:spcPct val="0"/>
        </a:spcBef>
        <a:spcAft>
          <a:spcPct val="0"/>
        </a:spcAft>
        <a:defRPr sz="5900">
          <a:solidFill>
            <a:schemeClr val="tx1"/>
          </a:solidFill>
          <a:latin typeface="+mj-lt"/>
          <a:ea typeface="+mj-ea"/>
          <a:cs typeface="+mj-cs"/>
          <a:sym typeface="Gill Sans" charset="0"/>
        </a:defRPr>
      </a:lvl1pPr>
      <a:lvl2pPr algn="ctr" rtl="0" eaLnBrk="0" fontAlgn="base" hangingPunct="0">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5pPr>
      <a:lvl6pPr marL="321196" algn="ctr" rtl="0" fontAlgn="base">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6pPr>
      <a:lvl7pPr marL="642397" algn="ctr" rtl="0" fontAlgn="base">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7pPr>
      <a:lvl8pPr marL="963594" algn="ctr" rtl="0" fontAlgn="base">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8pPr>
      <a:lvl9pPr marL="1284795" algn="ctr" rtl="0" fontAlgn="base">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9pPr>
    </p:titleStyle>
    <p:bodyStyle>
      <a:lvl1pPr marL="237984" indent="-237984" algn="ctr" rtl="0" eaLnBrk="0" fontAlgn="base" hangingPunct="0">
        <a:spcBef>
          <a:spcPct val="0"/>
        </a:spcBef>
        <a:spcAft>
          <a:spcPct val="0"/>
        </a:spcAft>
        <a:defRPr sz="2500">
          <a:solidFill>
            <a:schemeClr val="tx1"/>
          </a:solidFill>
          <a:latin typeface="+mn-lt"/>
          <a:ea typeface="+mn-ea"/>
          <a:cs typeface="+mn-cs"/>
          <a:sym typeface="Gill Sans" charset="0"/>
        </a:defRPr>
      </a:lvl1pPr>
      <a:lvl2pPr marL="520391" indent="-198322" algn="ctr" rtl="0" eaLnBrk="0" fontAlgn="base" hangingPunct="0">
        <a:spcBef>
          <a:spcPct val="0"/>
        </a:spcBef>
        <a:spcAft>
          <a:spcPct val="0"/>
        </a:spcAft>
        <a:defRPr sz="2500">
          <a:solidFill>
            <a:schemeClr val="tx1"/>
          </a:solidFill>
          <a:latin typeface="+mn-lt"/>
          <a:ea typeface="+mn-ea"/>
          <a:cs typeface="+mn-cs"/>
          <a:sym typeface="Gill Sans" charset="0"/>
        </a:defRPr>
      </a:lvl2pPr>
      <a:lvl3pPr marL="801206" indent="-158657" algn="ctr" rtl="0" eaLnBrk="0" fontAlgn="base" hangingPunct="0">
        <a:spcBef>
          <a:spcPct val="0"/>
        </a:spcBef>
        <a:spcAft>
          <a:spcPct val="0"/>
        </a:spcAft>
        <a:defRPr sz="2500">
          <a:solidFill>
            <a:schemeClr val="tx1"/>
          </a:solidFill>
          <a:latin typeface="+mn-lt"/>
          <a:ea typeface="+mn-ea"/>
          <a:cs typeface="+mn-cs"/>
          <a:sym typeface="Gill Sans" charset="0"/>
        </a:defRPr>
      </a:lvl3pPr>
      <a:lvl4pPr marL="1121693" indent="-158657" algn="ctr" rtl="0" eaLnBrk="0" fontAlgn="base" hangingPunct="0">
        <a:spcBef>
          <a:spcPct val="0"/>
        </a:spcBef>
        <a:spcAft>
          <a:spcPct val="0"/>
        </a:spcAft>
        <a:defRPr sz="2500">
          <a:solidFill>
            <a:schemeClr val="tx1"/>
          </a:solidFill>
          <a:latin typeface="+mn-lt"/>
          <a:ea typeface="+mn-ea"/>
          <a:cs typeface="+mn-cs"/>
          <a:sym typeface="Gill Sans" charset="0"/>
        </a:defRPr>
      </a:lvl4pPr>
      <a:lvl5pPr marL="1443757" indent="-158657" algn="ctr" rtl="0" eaLnBrk="0" fontAlgn="base" hangingPunct="0">
        <a:spcBef>
          <a:spcPct val="0"/>
        </a:spcBef>
        <a:spcAft>
          <a:spcPct val="0"/>
        </a:spcAft>
        <a:defRPr sz="2500">
          <a:solidFill>
            <a:schemeClr val="tx1"/>
          </a:solidFill>
          <a:latin typeface="+mn-lt"/>
          <a:ea typeface="+mn-ea"/>
          <a:cs typeface="+mn-cs"/>
          <a:sym typeface="Gill Sans" charset="0"/>
        </a:defRPr>
      </a:lvl5pPr>
      <a:lvl6pPr marL="321196" algn="ctr" rtl="0" fontAlgn="base">
        <a:spcBef>
          <a:spcPct val="0"/>
        </a:spcBef>
        <a:spcAft>
          <a:spcPct val="0"/>
        </a:spcAft>
        <a:defRPr sz="2500">
          <a:solidFill>
            <a:schemeClr val="tx1"/>
          </a:solidFill>
          <a:latin typeface="+mn-lt"/>
          <a:ea typeface="+mn-ea"/>
          <a:cs typeface="+mn-cs"/>
          <a:sym typeface="Gill Sans" charset="0"/>
        </a:defRPr>
      </a:lvl6pPr>
      <a:lvl7pPr marL="642397" algn="ctr" rtl="0" fontAlgn="base">
        <a:spcBef>
          <a:spcPct val="0"/>
        </a:spcBef>
        <a:spcAft>
          <a:spcPct val="0"/>
        </a:spcAft>
        <a:defRPr sz="2500">
          <a:solidFill>
            <a:schemeClr val="tx1"/>
          </a:solidFill>
          <a:latin typeface="+mn-lt"/>
          <a:ea typeface="+mn-ea"/>
          <a:cs typeface="+mn-cs"/>
          <a:sym typeface="Gill Sans" charset="0"/>
        </a:defRPr>
      </a:lvl7pPr>
      <a:lvl8pPr marL="963594" algn="ctr" rtl="0" fontAlgn="base">
        <a:spcBef>
          <a:spcPct val="0"/>
        </a:spcBef>
        <a:spcAft>
          <a:spcPct val="0"/>
        </a:spcAft>
        <a:defRPr sz="2500">
          <a:solidFill>
            <a:schemeClr val="tx1"/>
          </a:solidFill>
          <a:latin typeface="+mn-lt"/>
          <a:ea typeface="+mn-ea"/>
          <a:cs typeface="+mn-cs"/>
          <a:sym typeface="Gill Sans" charset="0"/>
        </a:defRPr>
      </a:lvl8pPr>
      <a:lvl9pPr marL="1284795" algn="ctr" rtl="0" fontAlgn="base">
        <a:spcBef>
          <a:spcPct val="0"/>
        </a:spcBef>
        <a:spcAft>
          <a:spcPct val="0"/>
        </a:spcAft>
        <a:defRPr sz="2500">
          <a:solidFill>
            <a:schemeClr val="tx1"/>
          </a:solidFill>
          <a:latin typeface="+mn-lt"/>
          <a:ea typeface="+mn-ea"/>
          <a:cs typeface="+mn-cs"/>
          <a:sym typeface="Gill Sans" charset="0"/>
        </a:defRPr>
      </a:lvl9pPr>
    </p:bodyStyle>
    <p:otherStyle>
      <a:defPPr>
        <a:defRPr lang="en-US"/>
      </a:defPPr>
      <a:lvl1pPr marL="0" algn="l" defTabSz="321196" rtl="0" eaLnBrk="1" latinLnBrk="0" hangingPunct="1">
        <a:defRPr sz="1300" kern="1200">
          <a:solidFill>
            <a:schemeClr val="tx1"/>
          </a:solidFill>
          <a:latin typeface="+mn-lt"/>
          <a:ea typeface="+mn-ea"/>
          <a:cs typeface="+mn-cs"/>
        </a:defRPr>
      </a:lvl1pPr>
      <a:lvl2pPr marL="321196" algn="l" defTabSz="321196" rtl="0" eaLnBrk="1" latinLnBrk="0" hangingPunct="1">
        <a:defRPr sz="1300" kern="1200">
          <a:solidFill>
            <a:schemeClr val="tx1"/>
          </a:solidFill>
          <a:latin typeface="+mn-lt"/>
          <a:ea typeface="+mn-ea"/>
          <a:cs typeface="+mn-cs"/>
        </a:defRPr>
      </a:lvl2pPr>
      <a:lvl3pPr marL="642397" algn="l" defTabSz="321196" rtl="0" eaLnBrk="1" latinLnBrk="0" hangingPunct="1">
        <a:defRPr sz="1300" kern="1200">
          <a:solidFill>
            <a:schemeClr val="tx1"/>
          </a:solidFill>
          <a:latin typeface="+mn-lt"/>
          <a:ea typeface="+mn-ea"/>
          <a:cs typeface="+mn-cs"/>
        </a:defRPr>
      </a:lvl3pPr>
      <a:lvl4pPr marL="963594" algn="l" defTabSz="321196" rtl="0" eaLnBrk="1" latinLnBrk="0" hangingPunct="1">
        <a:defRPr sz="1300" kern="1200">
          <a:solidFill>
            <a:schemeClr val="tx1"/>
          </a:solidFill>
          <a:latin typeface="+mn-lt"/>
          <a:ea typeface="+mn-ea"/>
          <a:cs typeface="+mn-cs"/>
        </a:defRPr>
      </a:lvl4pPr>
      <a:lvl5pPr marL="1284795" algn="l" defTabSz="321196" rtl="0" eaLnBrk="1" latinLnBrk="0" hangingPunct="1">
        <a:defRPr sz="1300" kern="1200">
          <a:solidFill>
            <a:schemeClr val="tx1"/>
          </a:solidFill>
          <a:latin typeface="+mn-lt"/>
          <a:ea typeface="+mn-ea"/>
          <a:cs typeface="+mn-cs"/>
        </a:defRPr>
      </a:lvl5pPr>
      <a:lvl6pPr marL="1605997" algn="l" defTabSz="321196" rtl="0" eaLnBrk="1" latinLnBrk="0" hangingPunct="1">
        <a:defRPr sz="1300" kern="1200">
          <a:solidFill>
            <a:schemeClr val="tx1"/>
          </a:solidFill>
          <a:latin typeface="+mn-lt"/>
          <a:ea typeface="+mn-ea"/>
          <a:cs typeface="+mn-cs"/>
        </a:defRPr>
      </a:lvl6pPr>
      <a:lvl7pPr marL="1927192" algn="l" defTabSz="321196" rtl="0" eaLnBrk="1" latinLnBrk="0" hangingPunct="1">
        <a:defRPr sz="1300" kern="1200">
          <a:solidFill>
            <a:schemeClr val="tx1"/>
          </a:solidFill>
          <a:latin typeface="+mn-lt"/>
          <a:ea typeface="+mn-ea"/>
          <a:cs typeface="+mn-cs"/>
        </a:defRPr>
      </a:lvl7pPr>
      <a:lvl8pPr marL="2248393" algn="l" defTabSz="321196" rtl="0" eaLnBrk="1" latinLnBrk="0" hangingPunct="1">
        <a:defRPr sz="1300" kern="1200">
          <a:solidFill>
            <a:schemeClr val="tx1"/>
          </a:solidFill>
          <a:latin typeface="+mn-lt"/>
          <a:ea typeface="+mn-ea"/>
          <a:cs typeface="+mn-cs"/>
        </a:defRPr>
      </a:lvl8pPr>
      <a:lvl9pPr marL="2569591" algn="l" defTabSz="321196"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39" y="312559"/>
            <a:ext cx="7804547" cy="1518047"/>
          </a:xfrm>
          <a:prstGeom prst="rect">
            <a:avLst/>
          </a:prstGeom>
          <a:ln w="12700">
            <a:miter lim="400000"/>
          </a:ln>
          <a:extLst>
            <a:ext uri="{C572A759-6A51-4108-AA02-DFA0A04FC94B}">
              <ma14:wrappingTextBoxFlag xmlns:ma14="http://schemas.microsoft.com/office/mac/drawingml/2011/main" val="1"/>
            </a:ext>
          </a:extLst>
        </p:spPr>
        <p:txBody>
          <a:bodyPr lIns="35708" tIns="35708" rIns="35708" bIns="35708" anchor="ctr">
            <a:normAutofit/>
          </a:bodyPr>
          <a:lstStyle/>
          <a:p>
            <a:r>
              <a:t>Title Text</a:t>
            </a:r>
          </a:p>
        </p:txBody>
      </p:sp>
      <p:sp>
        <p:nvSpPr>
          <p:cNvPr id="3" name="Shape 3"/>
          <p:cNvSpPr>
            <a:spLocks noGrp="1"/>
          </p:cNvSpPr>
          <p:nvPr>
            <p:ph type="body" idx="1"/>
          </p:nvPr>
        </p:nvSpPr>
        <p:spPr>
          <a:xfrm>
            <a:off x="669739" y="1830593"/>
            <a:ext cx="7804547" cy="4420195"/>
          </a:xfrm>
          <a:prstGeom prst="rect">
            <a:avLst/>
          </a:prstGeom>
          <a:ln w="12700">
            <a:miter lim="400000"/>
          </a:ln>
          <a:extLst>
            <a:ext uri="{C572A759-6A51-4108-AA02-DFA0A04FC94B}">
              <ma14:wrappingTextBoxFlag xmlns:ma14="http://schemas.microsoft.com/office/mac/drawingml/2011/main" val="1"/>
            </a:ext>
          </a:extLst>
        </p:spPr>
        <p:txBody>
          <a:bodyPr lIns="35708" tIns="35708" rIns="35708" bIns="35708"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20297" y="6505277"/>
            <a:ext cx="294505" cy="272168"/>
          </a:xfrm>
          <a:prstGeom prst="rect">
            <a:avLst/>
          </a:prstGeom>
          <a:ln w="12700">
            <a:miter lim="400000"/>
          </a:ln>
        </p:spPr>
        <p:txBody>
          <a:bodyPr wrap="none" lIns="35708" tIns="35708" rIns="35708" bIns="35708">
            <a:spAutoFit/>
          </a:bodyPr>
          <a:lstStyle>
            <a:lvl1pPr>
              <a:defRPr sz="1300"/>
            </a:lvl1pPr>
          </a:lstStyle>
          <a:p>
            <a:pPr defTabSz="410661" fontAlgn="auto" hangingPunct="0">
              <a:spcBef>
                <a:spcPts val="0"/>
              </a:spcBef>
              <a:spcAft>
                <a:spcPts val="0"/>
              </a:spcAft>
            </a:pPr>
            <a:fld id="{86CB4B4D-7CA3-9044-876B-883B54F8677D}" type="slidenum">
              <a:rPr lang="uk-UA" kern="0" smtClean="0">
                <a:latin typeface="Helvetica Light"/>
                <a:ea typeface="Helvetica Light"/>
                <a:cs typeface="Helvetica Light"/>
                <a:sym typeface="Helvetica Light"/>
              </a:rPr>
              <a:pPr defTabSz="410661" fontAlgn="auto" hangingPunct="0">
                <a:spcBef>
                  <a:spcPts val="0"/>
                </a:spcBef>
                <a:spcAft>
                  <a:spcPts val="0"/>
                </a:spcAft>
              </a:pPr>
              <a:t>‹#›</a:t>
            </a:fld>
            <a:endParaRPr lang="uk-UA" kern="0">
              <a:latin typeface="Helvetica Light"/>
              <a:ea typeface="Helvetica Light"/>
              <a:cs typeface="Helvetica Light"/>
              <a:sym typeface="Helvetica Light"/>
            </a:endParaRPr>
          </a:p>
        </p:txBody>
      </p:sp>
    </p:spTree>
  </p:cSld>
  <p:clrMap bg1="lt1" tx1="dk1" bg2="lt2" tx2="dk2" accent1="accent1" accent2="accent2" accent3="accent3" accent4="accent4" accent5="accent5" accent6="accent6" hlink="hlink" folHlink="folHlink"/>
  <p:sldLayoutIdLst>
    <p:sldLayoutId id="2147488193" r:id="rId1"/>
    <p:sldLayoutId id="2147488194" r:id="rId2"/>
    <p:sldLayoutId id="2147488195" r:id="rId3"/>
    <p:sldLayoutId id="2147488197" r:id="rId4"/>
    <p:sldLayoutId id="2147488198" r:id="rId5"/>
    <p:sldLayoutId id="2147488199" r:id="rId6"/>
    <p:sldLayoutId id="2147488200" r:id="rId7"/>
    <p:sldLayoutId id="2147488201" r:id="rId8"/>
    <p:sldLayoutId id="2147488202" r:id="rId9"/>
    <p:sldLayoutId id="2147488203" r:id="rId10"/>
    <p:sldLayoutId id="2147488204" r:id="rId11"/>
    <p:sldLayoutId id="2147488205" r:id="rId12"/>
    <p:sldLayoutId id="2147488206" r:id="rId13"/>
    <p:sldLayoutId id="2147488207" r:id="rId14"/>
    <p:sldLayoutId id="2147488208" r:id="rId15"/>
    <p:sldLayoutId id="2147488209" r:id="rId16"/>
    <p:sldLayoutId id="2147488210" r:id="rId17"/>
    <p:sldLayoutId id="2147488211" r:id="rId18"/>
    <p:sldLayoutId id="2147488212" r:id="rId19"/>
    <p:sldLayoutId id="2147488283" r:id="rId20"/>
  </p:sldLayoutIdLst>
  <p:transition xmlns:p14="http://schemas.microsoft.com/office/powerpoint/2010/main" spd="med"/>
  <p:txStyles>
    <p:titleStyle>
      <a:lvl1pPr marL="0" marR="0" indent="0" algn="ctr" defTabSz="410661" rtl="0" latinLnBrk="0">
        <a:lnSpc>
          <a:spcPct val="100000"/>
        </a:lnSpc>
        <a:spcBef>
          <a:spcPts val="0"/>
        </a:spcBef>
        <a:spcAft>
          <a:spcPts val="0"/>
        </a:spcAft>
        <a:buClrTx/>
        <a:buSzTx/>
        <a:buFontTx/>
        <a:buNone/>
        <a:tabLst/>
        <a:defRPr sz="4500" b="0" i="0" u="none" strike="noStrike" cap="none" spc="0" baseline="0">
          <a:ln>
            <a:noFill/>
          </a:ln>
          <a:solidFill>
            <a:srgbClr val="000000"/>
          </a:solidFill>
          <a:uFillTx/>
          <a:latin typeface="+mj-lt"/>
          <a:ea typeface="+mj-ea"/>
          <a:cs typeface="+mj-cs"/>
          <a:sym typeface="Source Sans Pro Light"/>
        </a:defRPr>
      </a:lvl1pPr>
      <a:lvl2pPr marL="0" marR="0" indent="160695" algn="ctr" defTabSz="410661" rtl="0" latinLnBrk="0">
        <a:lnSpc>
          <a:spcPct val="100000"/>
        </a:lnSpc>
        <a:spcBef>
          <a:spcPts val="0"/>
        </a:spcBef>
        <a:spcAft>
          <a:spcPts val="0"/>
        </a:spcAft>
        <a:buClrTx/>
        <a:buSzTx/>
        <a:buFontTx/>
        <a:buNone/>
        <a:tabLst/>
        <a:defRPr sz="4500" b="0" i="0" u="none" strike="noStrike" cap="none" spc="0" baseline="0">
          <a:ln>
            <a:noFill/>
          </a:ln>
          <a:solidFill>
            <a:srgbClr val="000000"/>
          </a:solidFill>
          <a:uFillTx/>
          <a:latin typeface="+mj-lt"/>
          <a:ea typeface="+mj-ea"/>
          <a:cs typeface="+mj-cs"/>
          <a:sym typeface="Source Sans Pro Light"/>
        </a:defRPr>
      </a:lvl2pPr>
      <a:lvl3pPr marL="0" marR="0" indent="321386" algn="ctr" defTabSz="410661" rtl="0" latinLnBrk="0">
        <a:lnSpc>
          <a:spcPct val="100000"/>
        </a:lnSpc>
        <a:spcBef>
          <a:spcPts val="0"/>
        </a:spcBef>
        <a:spcAft>
          <a:spcPts val="0"/>
        </a:spcAft>
        <a:buClrTx/>
        <a:buSzTx/>
        <a:buFontTx/>
        <a:buNone/>
        <a:tabLst/>
        <a:defRPr sz="4500" b="0" i="0" u="none" strike="noStrike" cap="none" spc="0" baseline="0">
          <a:ln>
            <a:noFill/>
          </a:ln>
          <a:solidFill>
            <a:srgbClr val="000000"/>
          </a:solidFill>
          <a:uFillTx/>
          <a:latin typeface="+mj-lt"/>
          <a:ea typeface="+mj-ea"/>
          <a:cs typeface="+mj-cs"/>
          <a:sym typeface="Source Sans Pro Light"/>
        </a:defRPr>
      </a:lvl3pPr>
      <a:lvl4pPr marL="0" marR="0" indent="482081" algn="ctr" defTabSz="410661" rtl="0" latinLnBrk="0">
        <a:lnSpc>
          <a:spcPct val="100000"/>
        </a:lnSpc>
        <a:spcBef>
          <a:spcPts val="0"/>
        </a:spcBef>
        <a:spcAft>
          <a:spcPts val="0"/>
        </a:spcAft>
        <a:buClrTx/>
        <a:buSzTx/>
        <a:buFontTx/>
        <a:buNone/>
        <a:tabLst/>
        <a:defRPr sz="4500" b="0" i="0" u="none" strike="noStrike" cap="none" spc="0" baseline="0">
          <a:ln>
            <a:noFill/>
          </a:ln>
          <a:solidFill>
            <a:srgbClr val="000000"/>
          </a:solidFill>
          <a:uFillTx/>
          <a:latin typeface="+mj-lt"/>
          <a:ea typeface="+mj-ea"/>
          <a:cs typeface="+mj-cs"/>
          <a:sym typeface="Source Sans Pro Light"/>
        </a:defRPr>
      </a:lvl4pPr>
      <a:lvl5pPr marL="0" marR="0" indent="642774" algn="ctr" defTabSz="410661" rtl="0" latinLnBrk="0">
        <a:lnSpc>
          <a:spcPct val="100000"/>
        </a:lnSpc>
        <a:spcBef>
          <a:spcPts val="0"/>
        </a:spcBef>
        <a:spcAft>
          <a:spcPts val="0"/>
        </a:spcAft>
        <a:buClrTx/>
        <a:buSzTx/>
        <a:buFontTx/>
        <a:buNone/>
        <a:tabLst/>
        <a:defRPr sz="4500" b="0" i="0" u="none" strike="noStrike" cap="none" spc="0" baseline="0">
          <a:ln>
            <a:noFill/>
          </a:ln>
          <a:solidFill>
            <a:srgbClr val="000000"/>
          </a:solidFill>
          <a:uFillTx/>
          <a:latin typeface="+mj-lt"/>
          <a:ea typeface="+mj-ea"/>
          <a:cs typeface="+mj-cs"/>
          <a:sym typeface="Source Sans Pro Light"/>
        </a:defRPr>
      </a:lvl5pPr>
      <a:lvl6pPr marL="0" marR="0" indent="803466" algn="ctr" defTabSz="410661" rtl="0" latinLnBrk="0">
        <a:lnSpc>
          <a:spcPct val="100000"/>
        </a:lnSpc>
        <a:spcBef>
          <a:spcPts val="0"/>
        </a:spcBef>
        <a:spcAft>
          <a:spcPts val="0"/>
        </a:spcAft>
        <a:buClrTx/>
        <a:buSzTx/>
        <a:buFontTx/>
        <a:buNone/>
        <a:tabLst/>
        <a:defRPr sz="4500" b="0" i="0" u="none" strike="noStrike" cap="none" spc="0" baseline="0">
          <a:ln>
            <a:noFill/>
          </a:ln>
          <a:solidFill>
            <a:srgbClr val="000000"/>
          </a:solidFill>
          <a:uFillTx/>
          <a:latin typeface="+mj-lt"/>
          <a:ea typeface="+mj-ea"/>
          <a:cs typeface="+mj-cs"/>
          <a:sym typeface="Source Sans Pro Light"/>
        </a:defRPr>
      </a:lvl6pPr>
      <a:lvl7pPr marL="0" marR="0" indent="964160" algn="ctr" defTabSz="410661" rtl="0" latinLnBrk="0">
        <a:lnSpc>
          <a:spcPct val="100000"/>
        </a:lnSpc>
        <a:spcBef>
          <a:spcPts val="0"/>
        </a:spcBef>
        <a:spcAft>
          <a:spcPts val="0"/>
        </a:spcAft>
        <a:buClrTx/>
        <a:buSzTx/>
        <a:buFontTx/>
        <a:buNone/>
        <a:tabLst/>
        <a:defRPr sz="4500" b="0" i="0" u="none" strike="noStrike" cap="none" spc="0" baseline="0">
          <a:ln>
            <a:noFill/>
          </a:ln>
          <a:solidFill>
            <a:srgbClr val="000000"/>
          </a:solidFill>
          <a:uFillTx/>
          <a:latin typeface="+mj-lt"/>
          <a:ea typeface="+mj-ea"/>
          <a:cs typeface="+mj-cs"/>
          <a:sym typeface="Source Sans Pro Light"/>
        </a:defRPr>
      </a:lvl7pPr>
      <a:lvl8pPr marL="0" marR="0" indent="1124852" algn="ctr" defTabSz="410661" rtl="0" latinLnBrk="0">
        <a:lnSpc>
          <a:spcPct val="100000"/>
        </a:lnSpc>
        <a:spcBef>
          <a:spcPts val="0"/>
        </a:spcBef>
        <a:spcAft>
          <a:spcPts val="0"/>
        </a:spcAft>
        <a:buClrTx/>
        <a:buSzTx/>
        <a:buFontTx/>
        <a:buNone/>
        <a:tabLst/>
        <a:defRPr sz="4500" b="0" i="0" u="none" strike="noStrike" cap="none" spc="0" baseline="0">
          <a:ln>
            <a:noFill/>
          </a:ln>
          <a:solidFill>
            <a:srgbClr val="000000"/>
          </a:solidFill>
          <a:uFillTx/>
          <a:latin typeface="+mj-lt"/>
          <a:ea typeface="+mj-ea"/>
          <a:cs typeface="+mj-cs"/>
          <a:sym typeface="Source Sans Pro Light"/>
        </a:defRPr>
      </a:lvl8pPr>
      <a:lvl9pPr marL="0" marR="0" indent="1285548" algn="ctr" defTabSz="410661" rtl="0" latinLnBrk="0">
        <a:lnSpc>
          <a:spcPct val="100000"/>
        </a:lnSpc>
        <a:spcBef>
          <a:spcPts val="0"/>
        </a:spcBef>
        <a:spcAft>
          <a:spcPts val="0"/>
        </a:spcAft>
        <a:buClrTx/>
        <a:buSzTx/>
        <a:buFontTx/>
        <a:buNone/>
        <a:tabLst/>
        <a:defRPr sz="4500" b="0" i="0" u="none" strike="noStrike" cap="none" spc="0" baseline="0">
          <a:ln>
            <a:noFill/>
          </a:ln>
          <a:solidFill>
            <a:srgbClr val="000000"/>
          </a:solidFill>
          <a:uFillTx/>
          <a:latin typeface="+mj-lt"/>
          <a:ea typeface="+mj-ea"/>
          <a:cs typeface="+mj-cs"/>
          <a:sym typeface="Source Sans Pro Light"/>
        </a:defRPr>
      </a:lvl9pPr>
    </p:titleStyle>
    <p:bodyStyle>
      <a:lvl1pPr marL="312459" marR="0" indent="-312459" algn="l" defTabSz="41066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1pPr>
      <a:lvl2pPr marL="624918" marR="0" indent="-312459" algn="l" defTabSz="41066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2pPr>
      <a:lvl3pPr marL="937377" marR="0" indent="-312459" algn="l" defTabSz="41066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3pPr>
      <a:lvl4pPr marL="1249838" marR="0" indent="-312459" algn="l" defTabSz="41066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4pPr>
      <a:lvl5pPr marL="1562298" marR="0" indent="-312459" algn="l" defTabSz="41066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5pPr>
      <a:lvl6pPr marL="1874757" marR="0" indent="-312459" algn="l" defTabSz="41066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6pPr>
      <a:lvl7pPr marL="2187216" marR="0" indent="-312459" algn="l" defTabSz="41066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7pPr>
      <a:lvl8pPr marL="2499675" marR="0" indent="-312459" algn="l" defTabSz="41066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8pPr>
      <a:lvl9pPr marL="2812134" marR="0" indent="-312459" algn="l" defTabSz="410661" rtl="0" latinLnBrk="0">
        <a:lnSpc>
          <a:spcPct val="100000"/>
        </a:lnSpc>
        <a:spcBef>
          <a:spcPts val="2953"/>
        </a:spcBef>
        <a:spcAft>
          <a:spcPts val="0"/>
        </a:spcAft>
        <a:buClrTx/>
        <a:buSzPct val="75000"/>
        <a:buFontTx/>
        <a:buChar char="•"/>
        <a:tabLst/>
        <a:defRPr sz="25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66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1pPr>
      <a:lvl2pPr marL="0" marR="0" indent="160695" algn="ctr" defTabSz="41066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2pPr>
      <a:lvl3pPr marL="0" marR="0" indent="321386" algn="ctr" defTabSz="41066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3pPr>
      <a:lvl4pPr marL="0" marR="0" indent="482081" algn="ctr" defTabSz="41066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4pPr>
      <a:lvl5pPr marL="0" marR="0" indent="642774" algn="ctr" defTabSz="41066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5pPr>
      <a:lvl6pPr marL="0" marR="0" indent="803466" algn="ctr" defTabSz="41066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6pPr>
      <a:lvl7pPr marL="0" marR="0" indent="964160" algn="ctr" defTabSz="41066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7pPr>
      <a:lvl8pPr marL="0" marR="0" indent="1124852" algn="ctr" defTabSz="41066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8pPr>
      <a:lvl9pPr marL="0" marR="0" indent="1285548" algn="ctr" defTabSz="410661"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5" tIns="45713" rIns="91425" bIns="45713"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70"/>
            <a:ext cx="2133600" cy="365125"/>
          </a:xfrm>
          <a:prstGeom prst="rect">
            <a:avLst/>
          </a:prstGeom>
        </p:spPr>
        <p:txBody>
          <a:bodyPr vert="horz" wrap="square" lIns="91425" tIns="45713" rIns="91425" bIns="45713" numCol="1" anchor="ctr" anchorCtr="0" compatLnSpc="1">
            <a:prstTxWarp prst="textNoShape">
              <a:avLst/>
            </a:prstTxWarp>
          </a:bodyPr>
          <a:lstStyle>
            <a:lvl1pPr>
              <a:defRPr sz="1200">
                <a:solidFill>
                  <a:srgbClr val="898989"/>
                </a:solidFill>
                <a:latin typeface="Calibri" charset="0"/>
              </a:defRPr>
            </a:lvl1pPr>
          </a:lstStyle>
          <a:p>
            <a:pPr algn="l" defTabSz="457130">
              <a:defRPr/>
            </a:pPr>
            <a:fld id="{F56B0A3C-D483-5F43-B020-A5191925A2CE}" type="datetime1">
              <a:rPr lang="en-US" smtClean="0">
                <a:ea typeface="ＭＳ Ｐゴシック" charset="0"/>
                <a:cs typeface="ＭＳ Ｐゴシック" charset="0"/>
              </a:rPr>
              <a:pPr algn="l" defTabSz="457130">
                <a:defRPr/>
              </a:pPr>
              <a:t>7/18/18</a:t>
            </a:fld>
            <a:endParaRPr lang="en-US">
              <a:ea typeface="ＭＳ Ｐゴシック" charset="0"/>
              <a:cs typeface="ＭＳ Ｐゴシック" charset="0"/>
            </a:endParaRPr>
          </a:p>
        </p:txBody>
      </p:sp>
      <p:sp>
        <p:nvSpPr>
          <p:cNvPr id="5" name="Footer Placeholder 4"/>
          <p:cNvSpPr>
            <a:spLocks noGrp="1"/>
          </p:cNvSpPr>
          <p:nvPr>
            <p:ph type="ftr" sz="quarter" idx="3"/>
          </p:nvPr>
        </p:nvSpPr>
        <p:spPr>
          <a:xfrm>
            <a:off x="3124201" y="6356370"/>
            <a:ext cx="2895600" cy="365125"/>
          </a:xfrm>
          <a:prstGeom prst="rect">
            <a:avLst/>
          </a:prstGeom>
        </p:spPr>
        <p:txBody>
          <a:bodyPr vert="horz" lIns="91425" tIns="45713" rIns="91425" bIns="45713"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130">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70"/>
            <a:ext cx="2133600" cy="365125"/>
          </a:xfrm>
          <a:prstGeom prst="rect">
            <a:avLst/>
          </a:prstGeom>
        </p:spPr>
        <p:txBody>
          <a:bodyPr vert="horz" wrap="square" lIns="91425" tIns="45713" rIns="91425" bIns="45713" numCol="1" anchor="ctr" anchorCtr="0" compatLnSpc="1">
            <a:prstTxWarp prst="textNoShape">
              <a:avLst/>
            </a:prstTxWarp>
          </a:bodyPr>
          <a:lstStyle>
            <a:lvl1pPr algn="r">
              <a:defRPr sz="1200">
                <a:solidFill>
                  <a:srgbClr val="898989"/>
                </a:solidFill>
                <a:latin typeface="Calibri" charset="0"/>
              </a:defRPr>
            </a:lvl1pPr>
          </a:lstStyle>
          <a:p>
            <a:pPr defTabSz="457130">
              <a:defRPr/>
            </a:pPr>
            <a:fld id="{5659E7D8-AD36-594F-A2CD-23A40C85A39D}" type="slidenum">
              <a:rPr lang="en-US" smtClean="0">
                <a:ea typeface="ＭＳ Ｐゴシック" charset="0"/>
                <a:cs typeface="ＭＳ Ｐゴシック" charset="0"/>
              </a:rPr>
              <a:pPr defTabSz="457130">
                <a:defRPr/>
              </a:pPr>
              <a:t>‹#›</a:t>
            </a:fld>
            <a:endParaRPr lang="en-US">
              <a:ea typeface="ＭＳ Ｐゴシック" charset="0"/>
              <a:cs typeface="ＭＳ Ｐゴシック" charset="0"/>
            </a:endParaRPr>
          </a:p>
        </p:txBody>
      </p:sp>
    </p:spTree>
  </p:cSld>
  <p:clrMap bg1="lt1" tx1="dk1" bg2="lt2" tx2="dk2" accent1="accent1" accent2="accent2" accent3="accent3" accent4="accent4" accent5="accent5" accent6="accent6" hlink="hlink" folHlink="folHlink"/>
  <p:sldLayoutIdLst>
    <p:sldLayoutId id="2147488257" r:id="rId1"/>
    <p:sldLayoutId id="2147488258" r:id="rId2"/>
    <p:sldLayoutId id="2147488259" r:id="rId3"/>
    <p:sldLayoutId id="2147488260" r:id="rId4"/>
    <p:sldLayoutId id="2147488261" r:id="rId5"/>
    <p:sldLayoutId id="2147488262" r:id="rId6"/>
    <p:sldLayoutId id="2147488263" r:id="rId7"/>
    <p:sldLayoutId id="2147488264" r:id="rId8"/>
    <p:sldLayoutId id="2147488265" r:id="rId9"/>
    <p:sldLayoutId id="2147488266" r:id="rId10"/>
    <p:sldLayoutId id="2147488267" r:id="rId11"/>
    <p:sldLayoutId id="2147488268" r:id="rId12"/>
    <p:sldLayoutId id="2147488269" r:id="rId13"/>
  </p:sldLayoutIdLst>
  <p:txStyles>
    <p:titleStyle>
      <a:lvl1pPr algn="ctr" defTabSz="45713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13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13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13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13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130" algn="ctr" defTabSz="45713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259" algn="ctr" defTabSz="45713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390" algn="ctr" defTabSz="45713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519" algn="ctr" defTabSz="45713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848" indent="-342848" algn="l" defTabSz="45713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836" indent="-285707" algn="l" defTabSz="45713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2824" indent="-228564" algn="l" defTabSz="45713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599954" indent="-228564" algn="l" defTabSz="45713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085" indent="-228564" algn="l" defTabSz="45713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215" indent="-228564" algn="l" defTabSz="457130" rtl="0" eaLnBrk="1" latinLnBrk="0" hangingPunct="1">
        <a:spcBef>
          <a:spcPct val="20000"/>
        </a:spcBef>
        <a:buFont typeface="Arial"/>
        <a:buChar char="•"/>
        <a:defRPr sz="2000" kern="1200">
          <a:solidFill>
            <a:schemeClr val="tx1"/>
          </a:solidFill>
          <a:latin typeface="+mn-lt"/>
          <a:ea typeface="+mn-ea"/>
          <a:cs typeface="+mn-cs"/>
        </a:defRPr>
      </a:lvl6pPr>
      <a:lvl7pPr marL="2971344" indent="-228564" algn="l" defTabSz="457130" rtl="0" eaLnBrk="1" latinLnBrk="0" hangingPunct="1">
        <a:spcBef>
          <a:spcPct val="20000"/>
        </a:spcBef>
        <a:buFont typeface="Arial"/>
        <a:buChar char="•"/>
        <a:defRPr sz="2000" kern="1200">
          <a:solidFill>
            <a:schemeClr val="tx1"/>
          </a:solidFill>
          <a:latin typeface="+mn-lt"/>
          <a:ea typeface="+mn-ea"/>
          <a:cs typeface="+mn-cs"/>
        </a:defRPr>
      </a:lvl7pPr>
      <a:lvl8pPr marL="3428475" indent="-228564" algn="l" defTabSz="457130" rtl="0" eaLnBrk="1" latinLnBrk="0" hangingPunct="1">
        <a:spcBef>
          <a:spcPct val="20000"/>
        </a:spcBef>
        <a:buFont typeface="Arial"/>
        <a:buChar char="•"/>
        <a:defRPr sz="2000" kern="1200">
          <a:solidFill>
            <a:schemeClr val="tx1"/>
          </a:solidFill>
          <a:latin typeface="+mn-lt"/>
          <a:ea typeface="+mn-ea"/>
          <a:cs typeface="+mn-cs"/>
        </a:defRPr>
      </a:lvl8pPr>
      <a:lvl9pPr marL="3885603" indent="-228564" algn="l" defTabSz="45713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35"/>
            <a:ext cx="7886700" cy="1325563"/>
          </a:xfrm>
          <a:prstGeom prst="rect">
            <a:avLst/>
          </a:prstGeom>
        </p:spPr>
        <p:txBody>
          <a:bodyPr vert="horz" lIns="91397" tIns="45699" rIns="91397" bIns="4569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397" tIns="45699" rIns="91397" bIns="4569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60"/>
            <a:ext cx="2057400" cy="365125"/>
          </a:xfrm>
          <a:prstGeom prst="rect">
            <a:avLst/>
          </a:prstGeom>
        </p:spPr>
        <p:txBody>
          <a:bodyPr vert="horz" lIns="91397" tIns="45699" rIns="91397" bIns="45699" rtlCol="0" anchor="ctr"/>
          <a:lstStyle>
            <a:lvl1pPr algn="l">
              <a:defRPr sz="1200">
                <a:solidFill>
                  <a:schemeClr val="tx1">
                    <a:tint val="75000"/>
                  </a:schemeClr>
                </a:solidFill>
              </a:defRPr>
            </a:lvl1pPr>
          </a:lstStyle>
          <a:p>
            <a:pPr fontAlgn="auto">
              <a:spcBef>
                <a:spcPts val="0"/>
              </a:spcBef>
              <a:spcAft>
                <a:spcPts val="0"/>
              </a:spcAft>
            </a:pPr>
            <a:fld id="{8CFEFD3B-48B2-2648-AA44-CC2F4B90103A}" type="datetimeFigureOut">
              <a:rPr lang="en-US" smtClean="0">
                <a:solidFill>
                  <a:prstClr val="black">
                    <a:tint val="75000"/>
                  </a:prstClr>
                </a:solidFill>
                <a:latin typeface="Calibri"/>
              </a:rPr>
              <a:pPr fontAlgn="auto">
                <a:spcBef>
                  <a:spcPts val="0"/>
                </a:spcBef>
                <a:spcAft>
                  <a:spcPts val="0"/>
                </a:spcAft>
              </a:pPr>
              <a:t>7/18/18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028950" y="6356360"/>
            <a:ext cx="3086100" cy="365125"/>
          </a:xfrm>
          <a:prstGeom prst="rect">
            <a:avLst/>
          </a:prstGeom>
        </p:spPr>
        <p:txBody>
          <a:bodyPr vert="horz" lIns="91397" tIns="45699" rIns="91397" bIns="45699"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6356360"/>
            <a:ext cx="2057400" cy="365125"/>
          </a:xfrm>
          <a:prstGeom prst="rect">
            <a:avLst/>
          </a:prstGeom>
        </p:spPr>
        <p:txBody>
          <a:bodyPr vert="horz" lIns="91397" tIns="45699" rIns="91397" bIns="45699" rtlCol="0" anchor="ctr"/>
          <a:lstStyle>
            <a:lvl1pPr algn="r">
              <a:defRPr sz="1200">
                <a:solidFill>
                  <a:schemeClr val="tx1">
                    <a:tint val="75000"/>
                  </a:schemeClr>
                </a:solidFill>
              </a:defRPr>
            </a:lvl1pPr>
          </a:lstStyle>
          <a:p>
            <a:pPr fontAlgn="auto">
              <a:spcBef>
                <a:spcPts val="0"/>
              </a:spcBef>
              <a:spcAft>
                <a:spcPts val="0"/>
              </a:spcAft>
            </a:pPr>
            <a:fld id="{5BAF15A0-40B1-7C49-9C1A-03A76D66599F}"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14852267"/>
      </p:ext>
    </p:extLst>
  </p:cSld>
  <p:clrMap bg1="lt1" tx1="dk1" bg2="lt2" tx2="dk2" accent1="accent1" accent2="accent2" accent3="accent3" accent4="accent4" accent5="accent5" accent6="accent6" hlink="hlink" folHlink="folHlink"/>
  <p:sldLayoutIdLst>
    <p:sldLayoutId id="2147488285" r:id="rId1"/>
    <p:sldLayoutId id="2147488286" r:id="rId2"/>
    <p:sldLayoutId id="2147488287" r:id="rId3"/>
    <p:sldLayoutId id="2147488288" r:id="rId4"/>
    <p:sldLayoutId id="2147488289" r:id="rId5"/>
    <p:sldLayoutId id="2147488290" r:id="rId6"/>
    <p:sldLayoutId id="2147488291" r:id="rId7"/>
    <p:sldLayoutId id="2147488292" r:id="rId8"/>
    <p:sldLayoutId id="2147488293" r:id="rId9"/>
    <p:sldLayoutId id="2147488294" r:id="rId10"/>
    <p:sldLayoutId id="2147488295" r:id="rId11"/>
  </p:sldLayoutIdLst>
  <p:txStyles>
    <p:titleStyle>
      <a:lvl1pPr algn="l" defTabSz="9139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93" indent="-228493" algn="l" defTabSz="9139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485" indent="-228493" algn="l" defTabSz="9139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71" indent="-228493" algn="l" defTabSz="9139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62" indent="-228493" algn="l" defTabSz="9139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455" indent="-228493" algn="l" defTabSz="9139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445" indent="-228493" algn="l" defTabSz="9139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432" indent="-228493" algn="l" defTabSz="9139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423" indent="-228493" algn="l" defTabSz="9139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410" indent="-228493" algn="l" defTabSz="9139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77" rtl="0" eaLnBrk="1" latinLnBrk="0" hangingPunct="1">
        <a:defRPr sz="1800" kern="1200">
          <a:solidFill>
            <a:schemeClr val="tx1"/>
          </a:solidFill>
          <a:latin typeface="+mn-lt"/>
          <a:ea typeface="+mn-ea"/>
          <a:cs typeface="+mn-cs"/>
        </a:defRPr>
      </a:lvl1pPr>
      <a:lvl2pPr marL="456988" algn="l" defTabSz="913977" rtl="0" eaLnBrk="1" latinLnBrk="0" hangingPunct="1">
        <a:defRPr sz="1800" kern="1200">
          <a:solidFill>
            <a:schemeClr val="tx1"/>
          </a:solidFill>
          <a:latin typeface="+mn-lt"/>
          <a:ea typeface="+mn-ea"/>
          <a:cs typeface="+mn-cs"/>
        </a:defRPr>
      </a:lvl2pPr>
      <a:lvl3pPr marL="913977" algn="l" defTabSz="913977" rtl="0" eaLnBrk="1" latinLnBrk="0" hangingPunct="1">
        <a:defRPr sz="1800" kern="1200">
          <a:solidFill>
            <a:schemeClr val="tx1"/>
          </a:solidFill>
          <a:latin typeface="+mn-lt"/>
          <a:ea typeface="+mn-ea"/>
          <a:cs typeface="+mn-cs"/>
        </a:defRPr>
      </a:lvl3pPr>
      <a:lvl4pPr marL="1370970" algn="l" defTabSz="913977" rtl="0" eaLnBrk="1" latinLnBrk="0" hangingPunct="1">
        <a:defRPr sz="1800" kern="1200">
          <a:solidFill>
            <a:schemeClr val="tx1"/>
          </a:solidFill>
          <a:latin typeface="+mn-lt"/>
          <a:ea typeface="+mn-ea"/>
          <a:cs typeface="+mn-cs"/>
        </a:defRPr>
      </a:lvl4pPr>
      <a:lvl5pPr marL="1827959" algn="l" defTabSz="913977" rtl="0" eaLnBrk="1" latinLnBrk="0" hangingPunct="1">
        <a:defRPr sz="1800" kern="1200">
          <a:solidFill>
            <a:schemeClr val="tx1"/>
          </a:solidFill>
          <a:latin typeface="+mn-lt"/>
          <a:ea typeface="+mn-ea"/>
          <a:cs typeface="+mn-cs"/>
        </a:defRPr>
      </a:lvl5pPr>
      <a:lvl6pPr marL="2284947" algn="l" defTabSz="913977" rtl="0" eaLnBrk="1" latinLnBrk="0" hangingPunct="1">
        <a:defRPr sz="1800" kern="1200">
          <a:solidFill>
            <a:schemeClr val="tx1"/>
          </a:solidFill>
          <a:latin typeface="+mn-lt"/>
          <a:ea typeface="+mn-ea"/>
          <a:cs typeface="+mn-cs"/>
        </a:defRPr>
      </a:lvl6pPr>
      <a:lvl7pPr marL="2741939" algn="l" defTabSz="913977" rtl="0" eaLnBrk="1" latinLnBrk="0" hangingPunct="1">
        <a:defRPr sz="1800" kern="1200">
          <a:solidFill>
            <a:schemeClr val="tx1"/>
          </a:solidFill>
          <a:latin typeface="+mn-lt"/>
          <a:ea typeface="+mn-ea"/>
          <a:cs typeface="+mn-cs"/>
        </a:defRPr>
      </a:lvl7pPr>
      <a:lvl8pPr marL="3198924" algn="l" defTabSz="913977" rtl="0" eaLnBrk="1" latinLnBrk="0" hangingPunct="1">
        <a:defRPr sz="1800" kern="1200">
          <a:solidFill>
            <a:schemeClr val="tx1"/>
          </a:solidFill>
          <a:latin typeface="+mn-lt"/>
          <a:ea typeface="+mn-ea"/>
          <a:cs typeface="+mn-cs"/>
        </a:defRPr>
      </a:lvl8pPr>
      <a:lvl9pPr marL="3655917" algn="l" defTabSz="9139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5.xml"/><Relationship Id="rId4" Type="http://schemas.openxmlformats.org/officeDocument/2006/relationships/image" Target="../media/image17.png"/><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 Id="rId3"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gif"/><Relationship Id="rId1" Type="http://schemas.openxmlformats.org/officeDocument/2006/relationships/slideLayout" Target="../slideLayouts/slideLayout45.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gi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5.xml"/><Relationship Id="rId4" Type="http://schemas.openxmlformats.org/officeDocument/2006/relationships/notesSlide" Target="../notesSlides/notesSlide6.xml"/><Relationship Id="rId5" Type="http://schemas.openxmlformats.org/officeDocument/2006/relationships/image" Target="../media/image22.png"/><Relationship Id="rId1" Type="http://schemas.microsoft.com/office/2007/relationships/media" Target="../media/media2.mp4"/><Relationship Id="rId2" Type="http://schemas.openxmlformats.org/officeDocument/2006/relationships/video" Target="../media/media2.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jpg"/><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5.png"/><Relationship Id="rId1" Type="http://schemas.microsoft.com/office/2007/relationships/media" Target="../media/media3.mp4"/><Relationship Id="rId2" Type="http://schemas.openxmlformats.org/officeDocument/2006/relationships/video" Target="../media/media3.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3.emf"/><Relationship Id="rId15" Type="http://schemas.openxmlformats.org/officeDocument/2006/relationships/image" Target="../media/image44.emf"/><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jpeg"/><Relationship Id="rId3" Type="http://schemas.openxmlformats.org/officeDocument/2006/relationships/image" Target="../media/image4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0.png"/><Relationship Id="rId1" Type="http://schemas.microsoft.com/office/2007/relationships/media" Target="../media/media4.mp4"/><Relationship Id="rId2" Type="http://schemas.openxmlformats.org/officeDocument/2006/relationships/video" Target="../media/media4.mp4"/></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jpeg"/><Relationship Id="rId8" Type="http://schemas.openxmlformats.org/officeDocument/2006/relationships/image" Target="../media/image10.gi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60.gif"/><Relationship Id="rId4" Type="http://schemas.openxmlformats.org/officeDocument/2006/relationships/image" Target="../media/image61.gif"/><Relationship Id="rId5" Type="http://schemas.openxmlformats.org/officeDocument/2006/relationships/image" Target="../media/image62.gif"/><Relationship Id="rId6" Type="http://schemas.openxmlformats.org/officeDocument/2006/relationships/image" Target="../media/image63.gif"/><Relationship Id="rId7" Type="http://schemas.openxmlformats.org/officeDocument/2006/relationships/image" Target="../media/image64.gif"/><Relationship Id="rId8" Type="http://schemas.openxmlformats.org/officeDocument/2006/relationships/image" Target="../media/image65.gif"/><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51.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gif"/><Relationship Id="rId5" Type="http://schemas.openxmlformats.org/officeDocument/2006/relationships/image" Target="../media/image68.gif"/><Relationship Id="rId6" Type="http://schemas.openxmlformats.org/officeDocument/2006/relationships/image" Target="../media/image69.gif"/><Relationship Id="rId7" Type="http://schemas.openxmlformats.org/officeDocument/2006/relationships/image" Target="../media/image70.gif"/><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9" Type="http://schemas.openxmlformats.org/officeDocument/2006/relationships/hyperlink" Target="https://en.wikipedia.org/wiki/Signaling_theory" TargetMode="External"/><Relationship Id="rId20" Type="http://schemas.openxmlformats.org/officeDocument/2006/relationships/hyperlink" Target="https://en.wikipedia.org/wiki/Innate" TargetMode="External"/><Relationship Id="rId21" Type="http://schemas.openxmlformats.org/officeDocument/2006/relationships/hyperlink" Target="https://en.wikipedia.org/wiki/Duality_of_patterning" TargetMode="External"/><Relationship Id="rId22" Type="http://schemas.openxmlformats.org/officeDocument/2006/relationships/hyperlink" Target="https://en.wikipedia.org/wiki/Phoneme" TargetMode="External"/><Relationship Id="rId10" Type="http://schemas.openxmlformats.org/officeDocument/2006/relationships/hyperlink" Target="https://en.wikipedia.org/w/index.php?title=Total_Feedback&amp;action=edit&amp;redlink=1" TargetMode="External"/><Relationship Id="rId11" Type="http://schemas.openxmlformats.org/officeDocument/2006/relationships/hyperlink" Target="https://en.wikipedia.org/wiki/Speech_production" TargetMode="External"/><Relationship Id="rId12" Type="http://schemas.openxmlformats.org/officeDocument/2006/relationships/hyperlink" Target="https://en.wikipedia.org/wiki/Semanticity" TargetMode="External"/><Relationship Id="rId13" Type="http://schemas.openxmlformats.org/officeDocument/2006/relationships/hyperlink" Target="https://en.wikipedia.org/wiki/Meaning_(linguistics)" TargetMode="External"/><Relationship Id="rId14" Type="http://schemas.openxmlformats.org/officeDocument/2006/relationships/hyperlink" Target="https://en.wikipedia.org/wiki/Arbitrariness" TargetMode="External"/><Relationship Id="rId15" Type="http://schemas.openxmlformats.org/officeDocument/2006/relationships/hyperlink" Target="https://en.wikipedia.org/wiki/Discrete_mathematics" TargetMode="External"/><Relationship Id="rId16" Type="http://schemas.openxmlformats.org/officeDocument/2006/relationships/hyperlink" Target="https://en.wikipedia.org/wiki/Phonemes" TargetMode="External"/><Relationship Id="rId17" Type="http://schemas.openxmlformats.org/officeDocument/2006/relationships/hyperlink" Target="https://en.wikipedia.org/wiki/Displacement_(linguistics)" TargetMode="External"/><Relationship Id="rId18" Type="http://schemas.openxmlformats.org/officeDocument/2006/relationships/hyperlink" Target="https://en.wikipedia.org/wiki/Productivity_(linguistics)" TargetMode="External"/><Relationship Id="rId19" Type="http://schemas.openxmlformats.org/officeDocument/2006/relationships/hyperlink" Target="https://en.wikipedia.org/wiki/Traditional_Transmission" TargetMode="External"/><Relationship Id="rId1" Type="http://schemas.openxmlformats.org/officeDocument/2006/relationships/slideLayout" Target="../slideLayouts/slideLayout2.xml"/><Relationship Id="rId2" Type="http://schemas.openxmlformats.org/officeDocument/2006/relationships/hyperlink" Target="https://en.wikipedia.org/wiki/Vocal-Auditory_Channel" TargetMode="External"/><Relationship Id="rId3" Type="http://schemas.openxmlformats.org/officeDocument/2006/relationships/hyperlink" Target="https://en.wikipedia.org/wiki/Vocal" TargetMode="External"/><Relationship Id="rId4" Type="http://schemas.openxmlformats.org/officeDocument/2006/relationships/hyperlink" Target="https://en.wikipedia.org/wiki/Auditory_system" TargetMode="External"/><Relationship Id="rId5" Type="http://schemas.openxmlformats.org/officeDocument/2006/relationships/hyperlink" Target="https://en.wikipedia.org/wiki/Primates" TargetMode="External"/><Relationship Id="rId6" Type="http://schemas.openxmlformats.org/officeDocument/2006/relationships/hyperlink" Target="https://en.wikipedia.org/w/index.php?title=Broadcast_transmission_and_directional_reception&amp;action=edit&amp;redlink=1" TargetMode="External"/><Relationship Id="rId7" Type="http://schemas.openxmlformats.org/officeDocument/2006/relationships/hyperlink" Target="https://en.wikipedia.org/w/index.php?title=Binaural_direction&amp;action=edit&amp;redlink=1" TargetMode="External"/><Relationship Id="rId8" Type="http://schemas.openxmlformats.org/officeDocument/2006/relationships/hyperlink" Target="https://en.wikipedia.org/w/index.php?title=Rapid_Fading_(transitoriness)&amp;action=edit&amp;redlink=1"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image" Target="../media/image74.jpeg"/><Relationship Id="rId6"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image" Target="../media/image7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jpeg"/><Relationship Id="rId8" Type="http://schemas.openxmlformats.org/officeDocument/2006/relationships/image" Target="../media/image10.gi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45.xml"/><Relationship Id="rId2"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13.jpg"/><Relationship Id="rId1" Type="http://schemas.openxmlformats.org/officeDocument/2006/relationships/slideLayout" Target="../slideLayouts/slideLayout45.xml"/><Relationship Id="rId2"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Looking for the keys..</a:t>
            </a:r>
            <a:br>
              <a:rPr lang="en-US" dirty="0" smtClean="0"/>
            </a:br>
            <a:r>
              <a:rPr lang="en-US" sz="4400" dirty="0" smtClean="0"/>
              <a:t>(even where the light isn’t there)</a:t>
            </a:r>
            <a:endParaRPr lang="en-US" sz="4400" dirty="0"/>
          </a:p>
        </p:txBody>
      </p:sp>
      <p:sp>
        <p:nvSpPr>
          <p:cNvPr id="3" name="Subtitle 2"/>
          <p:cNvSpPr>
            <a:spLocks noGrp="1"/>
          </p:cNvSpPr>
          <p:nvPr>
            <p:ph type="subTitle" idx="1"/>
          </p:nvPr>
        </p:nvSpPr>
        <p:spPr>
          <a:xfrm>
            <a:off x="254000" y="3886200"/>
            <a:ext cx="8889999" cy="1752600"/>
          </a:xfrm>
        </p:spPr>
        <p:txBody>
          <a:bodyPr>
            <a:normAutofit/>
          </a:bodyPr>
          <a:lstStyle/>
          <a:p>
            <a:r>
              <a:rPr lang="en-US" dirty="0" smtClean="0"/>
              <a:t>Jitendra Malik</a:t>
            </a:r>
          </a:p>
          <a:p>
            <a:r>
              <a:rPr lang="en-US" dirty="0" smtClean="0"/>
              <a:t>UC Berkeley</a:t>
            </a:r>
          </a:p>
          <a:p>
            <a:r>
              <a:rPr lang="en-US" dirty="0" smtClean="0"/>
              <a:t> Facebook AI Research </a:t>
            </a:r>
            <a:endParaRPr lang="en-US" dirty="0"/>
          </a:p>
        </p:txBody>
      </p:sp>
    </p:spTree>
    <p:extLst>
      <p:ext uri="{BB962C8B-B14F-4D97-AF65-F5344CB8AC3E}">
        <p14:creationId xmlns:p14="http://schemas.microsoft.com/office/powerpoint/2010/main" val="3132045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Six Lessons</a:t>
            </a:r>
            <a:endParaRPr lang="en-US" dirty="0"/>
          </a:p>
        </p:txBody>
      </p:sp>
      <p:sp>
        <p:nvSpPr>
          <p:cNvPr id="3" name="Content Placeholder 2"/>
          <p:cNvSpPr>
            <a:spLocks noGrp="1"/>
          </p:cNvSpPr>
          <p:nvPr>
            <p:ph idx="1"/>
          </p:nvPr>
        </p:nvSpPr>
        <p:spPr>
          <a:xfrm>
            <a:off x="669739" y="1676406"/>
            <a:ext cx="7788469" cy="4574385"/>
          </a:xfrm>
        </p:spPr>
        <p:txBody>
          <a:bodyPr>
            <a:normAutofit/>
          </a:bodyPr>
          <a:lstStyle/>
          <a:p>
            <a:pPr marL="0" indent="0">
              <a:lnSpc>
                <a:spcPct val="90000"/>
              </a:lnSpc>
              <a:buNone/>
            </a:pPr>
            <a:r>
              <a:rPr lang="en-US" sz="2400" dirty="0" smtClean="0"/>
              <a:t>Be multi-modal</a:t>
            </a:r>
          </a:p>
          <a:p>
            <a:pPr marL="0" indent="0">
              <a:lnSpc>
                <a:spcPct val="90000"/>
              </a:lnSpc>
              <a:buNone/>
            </a:pPr>
            <a:r>
              <a:rPr lang="en-US" sz="2400" dirty="0" smtClean="0"/>
              <a:t>Be incremental</a:t>
            </a:r>
          </a:p>
          <a:p>
            <a:pPr marL="0" indent="0">
              <a:lnSpc>
                <a:spcPct val="90000"/>
              </a:lnSpc>
              <a:buNone/>
            </a:pPr>
            <a:r>
              <a:rPr lang="en-US" sz="2400" dirty="0" smtClean="0"/>
              <a:t>Be physical</a:t>
            </a:r>
          </a:p>
          <a:p>
            <a:pPr marL="0" indent="0">
              <a:lnSpc>
                <a:spcPct val="90000"/>
              </a:lnSpc>
              <a:buNone/>
            </a:pPr>
            <a:r>
              <a:rPr lang="en-US" sz="2400" dirty="0" smtClean="0"/>
              <a:t>Explore</a:t>
            </a:r>
          </a:p>
          <a:p>
            <a:pPr marL="0" indent="0">
              <a:lnSpc>
                <a:spcPct val="90000"/>
              </a:lnSpc>
              <a:buNone/>
            </a:pPr>
            <a:r>
              <a:rPr lang="en-US" sz="2400" dirty="0" smtClean="0"/>
              <a:t>Be social</a:t>
            </a:r>
          </a:p>
          <a:p>
            <a:pPr marL="0" indent="0">
              <a:lnSpc>
                <a:spcPct val="90000"/>
              </a:lnSpc>
              <a:buNone/>
            </a:pPr>
            <a:r>
              <a:rPr lang="en-US" sz="2400" dirty="0" smtClean="0"/>
              <a:t>Use language</a:t>
            </a:r>
          </a:p>
          <a:p>
            <a:endParaRPr lang="en-US" dirty="0" smtClean="0"/>
          </a:p>
        </p:txBody>
      </p:sp>
    </p:spTree>
    <p:extLst>
      <p:ext uri="{BB962C8B-B14F-4D97-AF65-F5344CB8AC3E}">
        <p14:creationId xmlns:p14="http://schemas.microsoft.com/office/powerpoint/2010/main" val="21683178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12-08 at 1.01.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92200"/>
            <a:ext cx="5829300" cy="5765800"/>
          </a:xfrm>
          <a:prstGeom prst="rect">
            <a:avLst/>
          </a:prstGeom>
        </p:spPr>
      </p:pic>
      <p:sp>
        <p:nvSpPr>
          <p:cNvPr id="9" name="Title 8"/>
          <p:cNvSpPr>
            <a:spLocks noGrp="1"/>
          </p:cNvSpPr>
          <p:nvPr>
            <p:ph type="title"/>
          </p:nvPr>
        </p:nvSpPr>
        <p:spPr>
          <a:xfrm>
            <a:off x="-304800" y="0"/>
            <a:ext cx="9448800" cy="1143000"/>
          </a:xfrm>
        </p:spPr>
        <p:txBody>
          <a:bodyPr/>
          <a:lstStyle/>
          <a:p>
            <a:r>
              <a:rPr lang="en-US" sz="3200" dirty="0" smtClean="0"/>
              <a:t>Computing Machinery and Intelligence</a:t>
            </a:r>
            <a:br>
              <a:rPr lang="en-US" sz="3200" dirty="0" smtClean="0"/>
            </a:br>
            <a:r>
              <a:rPr lang="en-US" sz="3200" dirty="0" smtClean="0"/>
              <a:t>Turing (1950)</a:t>
            </a:r>
            <a:endParaRPr lang="en-US" sz="3200" dirty="0"/>
          </a:p>
        </p:txBody>
      </p:sp>
    </p:spTree>
    <p:extLst>
      <p:ext uri="{BB962C8B-B14F-4D97-AF65-F5344CB8AC3E}">
        <p14:creationId xmlns:p14="http://schemas.microsoft.com/office/powerpoint/2010/main" val="14563058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260376"/>
            <a:ext cx="7772400" cy="1362075"/>
          </a:xfrm>
        </p:spPr>
        <p:txBody>
          <a:bodyPr>
            <a:normAutofit fontScale="90000"/>
          </a:bodyPr>
          <a:lstStyle/>
          <a:p>
            <a:pPr algn="ctr"/>
            <a:r>
              <a:rPr lang="en-US" dirty="0" smtClean="0"/>
              <a:t>Learning To Poke by Poking:</a:t>
            </a:r>
            <a:br>
              <a:rPr lang="en-US" dirty="0" smtClean="0"/>
            </a:br>
            <a:r>
              <a:rPr lang="en-US" dirty="0" smtClean="0"/>
              <a:t>Experiential Learning of Intuitive Physics</a:t>
            </a:r>
            <a:endParaRPr lang="en-US" dirty="0"/>
          </a:p>
        </p:txBody>
      </p:sp>
      <p:sp>
        <p:nvSpPr>
          <p:cNvPr id="4" name="TextBox 3"/>
          <p:cNvSpPr txBox="1"/>
          <p:nvPr/>
        </p:nvSpPr>
        <p:spPr>
          <a:xfrm>
            <a:off x="148731" y="3766991"/>
            <a:ext cx="8912326" cy="2308324"/>
          </a:xfrm>
          <a:prstGeom prst="rect">
            <a:avLst/>
          </a:prstGeom>
          <a:noFill/>
        </p:spPr>
        <p:txBody>
          <a:bodyPr wrap="square" lIns="91425" tIns="45713" rIns="91425" bIns="45713" rtlCol="0">
            <a:spAutoFit/>
          </a:bodyPr>
          <a:lstStyle/>
          <a:p>
            <a:pPr defTabSz="457130"/>
            <a:r>
              <a:rPr lang="en-US" sz="2400" dirty="0">
                <a:solidFill>
                  <a:prstClr val="black"/>
                </a:solidFill>
                <a:latin typeface="Arial" charset="0"/>
                <a:ea typeface="ＭＳ Ｐゴシック" charset="0"/>
                <a:cs typeface="ＭＳ Ｐゴシック" charset="0"/>
              </a:rPr>
              <a:t>Pulkit </a:t>
            </a:r>
            <a:r>
              <a:rPr lang="en-US" sz="2400" dirty="0" err="1">
                <a:solidFill>
                  <a:prstClr val="black"/>
                </a:solidFill>
                <a:latin typeface="Arial" charset="0"/>
                <a:ea typeface="ＭＳ Ｐゴシック" charset="0"/>
                <a:cs typeface="ＭＳ Ｐゴシック" charset="0"/>
              </a:rPr>
              <a:t>Agrawal</a:t>
            </a:r>
            <a:r>
              <a:rPr lang="en-US" sz="2400" dirty="0">
                <a:solidFill>
                  <a:prstClr val="black"/>
                </a:solidFill>
                <a:latin typeface="Arial" charset="0"/>
                <a:ea typeface="ＭＳ Ｐゴシック" charset="0"/>
                <a:cs typeface="ＭＳ Ｐゴシック" charset="0"/>
              </a:rPr>
              <a:t>*, </a:t>
            </a:r>
            <a:r>
              <a:rPr lang="en-US" sz="2400" dirty="0" err="1">
                <a:solidFill>
                  <a:prstClr val="black"/>
                </a:solidFill>
                <a:latin typeface="Arial" charset="0"/>
                <a:ea typeface="ＭＳ Ｐゴシック" charset="0"/>
                <a:cs typeface="ＭＳ Ｐゴシック" charset="0"/>
              </a:rPr>
              <a:t>Ashvin</a:t>
            </a:r>
            <a:r>
              <a:rPr lang="en-US" sz="2400" dirty="0">
                <a:solidFill>
                  <a:prstClr val="black"/>
                </a:solidFill>
                <a:latin typeface="Arial" charset="0"/>
                <a:ea typeface="ＭＳ Ｐゴシック" charset="0"/>
                <a:cs typeface="ＭＳ Ｐゴシック" charset="0"/>
              </a:rPr>
              <a:t> Nair*, Pieter </a:t>
            </a:r>
            <a:r>
              <a:rPr lang="en-US" sz="2400" dirty="0" err="1">
                <a:solidFill>
                  <a:prstClr val="black"/>
                </a:solidFill>
                <a:latin typeface="Arial" charset="0"/>
                <a:ea typeface="ＭＳ Ｐゴシック" charset="0"/>
                <a:cs typeface="ＭＳ Ｐゴシック" charset="0"/>
              </a:rPr>
              <a:t>Abbeel</a:t>
            </a:r>
            <a:r>
              <a:rPr lang="en-US" sz="2400" dirty="0">
                <a:solidFill>
                  <a:prstClr val="black"/>
                </a:solidFill>
                <a:latin typeface="Arial" charset="0"/>
                <a:ea typeface="ＭＳ Ｐゴシック" charset="0"/>
                <a:cs typeface="ＭＳ Ｐゴシック" charset="0"/>
              </a:rPr>
              <a:t>, </a:t>
            </a:r>
            <a:r>
              <a:rPr lang="en-US" sz="2400" dirty="0" err="1">
                <a:solidFill>
                  <a:prstClr val="black"/>
                </a:solidFill>
                <a:latin typeface="Arial" charset="0"/>
                <a:ea typeface="ＭＳ Ｐゴシック" charset="0"/>
                <a:cs typeface="ＭＳ Ｐゴシック" charset="0"/>
              </a:rPr>
              <a:t>Jitendra</a:t>
            </a:r>
            <a:r>
              <a:rPr lang="en-US" sz="2400" dirty="0">
                <a:solidFill>
                  <a:prstClr val="black"/>
                </a:solidFill>
                <a:latin typeface="Arial" charset="0"/>
                <a:ea typeface="ＭＳ Ｐゴシック" charset="0"/>
                <a:cs typeface="ＭＳ Ｐゴシック" charset="0"/>
              </a:rPr>
              <a:t> Malik,</a:t>
            </a:r>
          </a:p>
          <a:p>
            <a:pPr defTabSz="457130"/>
            <a:r>
              <a:rPr lang="en-US" sz="2400" dirty="0">
                <a:solidFill>
                  <a:prstClr val="black"/>
                </a:solidFill>
                <a:latin typeface="Arial" charset="0"/>
                <a:ea typeface="ＭＳ Ｐゴシック" charset="0"/>
                <a:cs typeface="ＭＳ Ｐゴシック" charset="0"/>
              </a:rPr>
              <a:t>Sergey Levine </a:t>
            </a:r>
          </a:p>
          <a:p>
            <a:pPr defTabSz="457130"/>
            <a:endParaRPr lang="en-US" sz="2400" dirty="0">
              <a:solidFill>
                <a:prstClr val="black"/>
              </a:solidFill>
              <a:latin typeface="Arial" charset="0"/>
              <a:ea typeface="ＭＳ Ｐゴシック" charset="0"/>
              <a:cs typeface="ＭＳ Ｐゴシック" charset="0"/>
            </a:endParaRPr>
          </a:p>
          <a:p>
            <a:pPr defTabSz="457130"/>
            <a:r>
              <a:rPr lang="en-US" sz="2400">
                <a:solidFill>
                  <a:prstClr val="black"/>
                </a:solidFill>
                <a:latin typeface="Arial" charset="0"/>
                <a:ea typeface="ＭＳ Ｐゴシック" charset="0"/>
                <a:cs typeface="ＭＳ Ｐゴシック" charset="0"/>
              </a:rPr>
              <a:t>NIPS 2016</a:t>
            </a:r>
            <a:endParaRPr lang="en-US" sz="2400" dirty="0">
              <a:solidFill>
                <a:prstClr val="black"/>
              </a:solidFill>
              <a:latin typeface="Arial" charset="0"/>
              <a:ea typeface="ＭＳ Ｐゴシック" charset="0"/>
              <a:cs typeface="ＭＳ Ｐゴシック" charset="0"/>
            </a:endParaRPr>
          </a:p>
          <a:p>
            <a:pPr defTabSz="457130"/>
            <a:endParaRPr lang="en-US" sz="2400" dirty="0">
              <a:solidFill>
                <a:prstClr val="black"/>
              </a:solidFill>
              <a:latin typeface="Arial" charset="0"/>
              <a:ea typeface="ＭＳ Ｐゴシック" charset="0"/>
              <a:cs typeface="ＭＳ Ｐゴシック" charset="0"/>
            </a:endParaRPr>
          </a:p>
          <a:p>
            <a:pPr defTabSz="457130"/>
            <a:r>
              <a:rPr lang="en-US" sz="2400" dirty="0">
                <a:solidFill>
                  <a:prstClr val="black"/>
                </a:solidFill>
                <a:latin typeface="Arial" charset="0"/>
                <a:ea typeface="ＭＳ Ｐゴシック" charset="0"/>
                <a:cs typeface="ＭＳ Ｐゴシック" charset="0"/>
              </a:rPr>
              <a:t>*Equal contribution</a:t>
            </a:r>
          </a:p>
        </p:txBody>
      </p:sp>
      <p:sp>
        <p:nvSpPr>
          <p:cNvPr id="5" name="Slide Number Placeholder 4"/>
          <p:cNvSpPr>
            <a:spLocks noGrp="1"/>
          </p:cNvSpPr>
          <p:nvPr>
            <p:ph type="sldNum" sz="quarter" idx="12"/>
          </p:nvPr>
        </p:nvSpPr>
        <p:spPr/>
        <p:txBody>
          <a:bodyPr/>
          <a:lstStyle/>
          <a:p>
            <a:fld id="{26F02224-B58C-7940-BA9B-259C38A8F6C8}" type="slidenum">
              <a:rPr lang="en-US" smtClean="0"/>
              <a:pPr/>
              <a:t>12</a:t>
            </a:fld>
            <a:endParaRPr lang="en-US"/>
          </a:p>
        </p:txBody>
      </p:sp>
    </p:spTree>
    <p:extLst>
      <p:ext uri="{BB962C8B-B14F-4D97-AF65-F5344CB8AC3E}">
        <p14:creationId xmlns:p14="http://schemas.microsoft.com/office/powerpoint/2010/main" val="40063139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294967295"/>
          </p:nvPr>
        </p:nvSpPr>
        <p:spPr>
          <a:xfrm>
            <a:off x="8472458" y="6217621"/>
            <a:ext cx="548700" cy="524800"/>
          </a:xfrm>
          <a:prstGeom prst="rect">
            <a:avLst/>
          </a:prstGeom>
        </p:spPr>
        <p:txBody>
          <a:bodyPr/>
          <a:lstStyle/>
          <a:p>
            <a:pPr>
              <a:spcBef>
                <a:spcPts val="0"/>
              </a:spcBef>
            </a:pPr>
            <a:fld id="{00000000-1234-1234-1234-123412341234}" type="slidenum">
              <a:rPr lang="en" smtClean="0"/>
              <a:pPr>
                <a:spcBef>
                  <a:spcPts val="0"/>
                </a:spcBef>
              </a:pPr>
              <a:t>13</a:t>
            </a:fld>
            <a:endParaRPr lang="en"/>
          </a:p>
        </p:txBody>
      </p:sp>
      <p:pic>
        <p:nvPicPr>
          <p:cNvPr id="5" name="video_setup_smal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86949"/>
            <a:ext cx="9144000" cy="5715000"/>
          </a:xfrm>
          <a:prstGeom prst="rect">
            <a:avLst/>
          </a:prstGeom>
        </p:spPr>
      </p:pic>
      <p:sp>
        <p:nvSpPr>
          <p:cNvPr id="6" name="Title 1"/>
          <p:cNvSpPr>
            <a:spLocks noGrp="1"/>
          </p:cNvSpPr>
          <p:nvPr>
            <p:ph type="title"/>
          </p:nvPr>
        </p:nvSpPr>
        <p:spPr>
          <a:xfrm>
            <a:off x="30869" y="11268"/>
            <a:ext cx="8229600" cy="1143000"/>
          </a:xfrm>
        </p:spPr>
        <p:txBody>
          <a:bodyPr>
            <a:normAutofit/>
          </a:bodyPr>
          <a:lstStyle/>
          <a:p>
            <a:endParaRPr lang="en-US" dirty="0"/>
          </a:p>
        </p:txBody>
      </p:sp>
    </p:spTree>
    <p:extLst>
      <p:ext uri="{BB962C8B-B14F-4D97-AF65-F5344CB8AC3E}">
        <p14:creationId xmlns:p14="http://schemas.microsoft.com/office/powerpoint/2010/main" val="214226104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 name="Picture 1" descr="fig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1" y="1512448"/>
            <a:ext cx="9004300" cy="4572000"/>
          </a:xfrm>
          <a:prstGeom prst="rect">
            <a:avLst/>
          </a:prstGeom>
        </p:spPr>
      </p:pic>
    </p:spTree>
    <p:extLst>
      <p:ext uri="{BB962C8B-B14F-4D97-AF65-F5344CB8AC3E}">
        <p14:creationId xmlns:p14="http://schemas.microsoft.com/office/powerpoint/2010/main" val="3752208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9615" y="2832647"/>
            <a:ext cx="2971796" cy="1143000"/>
          </a:xfrm>
        </p:spPr>
        <p:txBody>
          <a:bodyPr>
            <a:normAutofit fontScale="90000"/>
          </a:bodyPr>
          <a:lstStyle/>
          <a:p>
            <a:r>
              <a:rPr lang="en-US" dirty="0" smtClean="0"/>
              <a:t>Forward Model</a:t>
            </a:r>
            <a:endParaRPr lang="en-US" sz="2400" dirty="0"/>
          </a:p>
        </p:txBody>
      </p:sp>
      <p:sp>
        <p:nvSpPr>
          <p:cNvPr id="4" name="Slide Number Placeholder 3"/>
          <p:cNvSpPr>
            <a:spLocks noGrp="1"/>
          </p:cNvSpPr>
          <p:nvPr>
            <p:ph type="sldNum" sz="quarter" idx="12"/>
          </p:nvPr>
        </p:nvSpPr>
        <p:spPr/>
        <p:txBody>
          <a:bodyPr/>
          <a:lstStyle/>
          <a:p>
            <a:fld id="{26F02224-B58C-7940-BA9B-259C38A8F6C8}" type="slidenum">
              <a:rPr lang="en-US" smtClean="0"/>
              <a:pPr/>
              <a:t>15</a:t>
            </a:fld>
            <a:endParaRPr lang="en-US"/>
          </a:p>
        </p:txBody>
      </p:sp>
      <p:grpSp>
        <p:nvGrpSpPr>
          <p:cNvPr id="41" name="Group 40"/>
          <p:cNvGrpSpPr>
            <a:grpSpLocks noChangeAspect="1"/>
          </p:cNvGrpSpPr>
          <p:nvPr/>
        </p:nvGrpSpPr>
        <p:grpSpPr>
          <a:xfrm>
            <a:off x="0" y="2832666"/>
            <a:ext cx="5860956" cy="3973647"/>
            <a:chOff x="-19619" y="1173248"/>
            <a:chExt cx="7900615" cy="5356508"/>
          </a:xfrm>
        </p:grpSpPr>
        <p:grpSp>
          <p:nvGrpSpPr>
            <p:cNvPr id="22" name="Group 21"/>
            <p:cNvGrpSpPr/>
            <p:nvPr/>
          </p:nvGrpSpPr>
          <p:grpSpPr>
            <a:xfrm>
              <a:off x="-19619" y="1173248"/>
              <a:ext cx="7900615" cy="5356508"/>
              <a:chOff x="-19619" y="1264784"/>
              <a:chExt cx="7900615" cy="5356508"/>
            </a:xfrm>
          </p:grpSpPr>
          <p:grpSp>
            <p:nvGrpSpPr>
              <p:cNvPr id="7" name="Group 6"/>
              <p:cNvGrpSpPr/>
              <p:nvPr/>
            </p:nvGrpSpPr>
            <p:grpSpPr>
              <a:xfrm>
                <a:off x="975986" y="1264784"/>
                <a:ext cx="6905010" cy="5091566"/>
                <a:chOff x="975986" y="1264784"/>
                <a:chExt cx="6905010" cy="5091566"/>
              </a:xfrm>
            </p:grpSpPr>
            <p:cxnSp>
              <p:nvCxnSpPr>
                <p:cNvPr id="17" name="Straight Arrow Connector 16"/>
                <p:cNvCxnSpPr/>
                <p:nvPr/>
              </p:nvCxnSpPr>
              <p:spPr>
                <a:xfrm flipH="1" flipV="1">
                  <a:off x="2136573" y="2956875"/>
                  <a:ext cx="1" cy="482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160171" y="3348941"/>
                  <a:ext cx="1613468" cy="1064324"/>
                  <a:chOff x="2045297" y="5126388"/>
                  <a:chExt cx="1613468" cy="1317489"/>
                </a:xfrm>
              </p:grpSpPr>
              <p:sp>
                <p:nvSpPr>
                  <p:cNvPr id="19" name="Rectangle 18"/>
                  <p:cNvSpPr/>
                  <p:nvPr/>
                </p:nvSpPr>
                <p:spPr>
                  <a:xfrm>
                    <a:off x="2057521" y="5126388"/>
                    <a:ext cx="1601244" cy="1317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sp>
                <p:nvSpPr>
                  <p:cNvPr id="20" name="TextBox 19"/>
                  <p:cNvSpPr txBox="1"/>
                  <p:nvPr/>
                </p:nvSpPr>
                <p:spPr>
                  <a:xfrm>
                    <a:off x="2045297" y="5455238"/>
                    <a:ext cx="1601244" cy="616286"/>
                  </a:xfrm>
                  <a:prstGeom prst="rect">
                    <a:avLst/>
                  </a:prstGeom>
                  <a:noFill/>
                </p:spPr>
                <p:txBody>
                  <a:bodyPr wrap="square" rtlCol="0">
                    <a:spAutoFit/>
                  </a:bodyPr>
                  <a:lstStyle/>
                  <a:p>
                    <a:pPr defTabSz="457130"/>
                    <a:r>
                      <a:rPr lang="en-US" sz="1800" dirty="0">
                        <a:solidFill>
                          <a:prstClr val="black"/>
                        </a:solidFill>
                        <a:latin typeface="Arial" charset="0"/>
                        <a:ea typeface="ＭＳ Ｐゴシック" charset="0"/>
                        <a:cs typeface="ＭＳ Ｐゴシック" charset="0"/>
                      </a:rPr>
                      <a:t>Decoder</a:t>
                    </a:r>
                    <a:endParaRPr lang="en-US" sz="1800" baseline="-25000" dirty="0">
                      <a:solidFill>
                        <a:prstClr val="black"/>
                      </a:solidFill>
                      <a:latin typeface="Arial" charset="0"/>
                      <a:ea typeface="ＭＳ Ｐゴシック" charset="0"/>
                      <a:cs typeface="ＭＳ Ｐゴシック" charset="0"/>
                    </a:endParaRPr>
                  </a:p>
                </p:txBody>
              </p:sp>
            </p:grpSp>
            <p:sp>
              <p:nvSpPr>
                <p:cNvPr id="23" name="TextBox 22"/>
                <p:cNvSpPr txBox="1"/>
                <p:nvPr/>
              </p:nvSpPr>
              <p:spPr>
                <a:xfrm>
                  <a:off x="1725011" y="2540053"/>
                  <a:ext cx="823122" cy="580839"/>
                </a:xfrm>
                <a:prstGeom prst="rect">
                  <a:avLst/>
                </a:prstGeom>
                <a:noFill/>
              </p:spPr>
              <p:txBody>
                <a:bodyPr wrap="square" rtlCol="0">
                  <a:spAutoFit/>
                </a:bodyPr>
                <a:lstStyle/>
                <a:p>
                  <a:pPr defTabSz="457130"/>
                  <a:r>
                    <a:rPr lang="en-US" sz="2200" dirty="0" err="1">
                      <a:solidFill>
                        <a:prstClr val="black"/>
                      </a:solidFill>
                      <a:latin typeface="Arial" charset="0"/>
                      <a:ea typeface="ＭＳ Ｐゴシック" charset="0"/>
                      <a:cs typeface="ＭＳ Ｐゴシック" charset="0"/>
                    </a:rPr>
                    <a:t>Z</a:t>
                  </a:r>
                  <a:r>
                    <a:rPr lang="en-US" sz="2200" baseline="-25000" dirty="0" err="1">
                      <a:solidFill>
                        <a:prstClr val="black"/>
                      </a:solidFill>
                      <a:latin typeface="Arial" charset="0"/>
                      <a:ea typeface="ＭＳ Ｐゴシック" charset="0"/>
                      <a:cs typeface="ＭＳ Ｐゴシック" charset="0"/>
                    </a:rPr>
                    <a:t>t</a:t>
                  </a:r>
                  <a:endParaRPr lang="en-US" sz="2200" dirty="0">
                    <a:solidFill>
                      <a:prstClr val="black"/>
                    </a:solidFill>
                    <a:latin typeface="Arial" charset="0"/>
                    <a:ea typeface="ＭＳ Ｐゴシック" charset="0"/>
                    <a:cs typeface="ＭＳ Ｐゴシック" charset="0"/>
                  </a:endParaRPr>
                </a:p>
              </p:txBody>
            </p:sp>
            <p:cxnSp>
              <p:nvCxnSpPr>
                <p:cNvPr id="24" name="Straight Arrow Connector 23"/>
                <p:cNvCxnSpPr/>
                <p:nvPr/>
              </p:nvCxnSpPr>
              <p:spPr>
                <a:xfrm flipH="1" flipV="1">
                  <a:off x="4311503" y="2924609"/>
                  <a:ext cx="1" cy="482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899940" y="2496029"/>
                  <a:ext cx="823122" cy="580839"/>
                </a:xfrm>
                <a:prstGeom prst="rect">
                  <a:avLst/>
                </a:prstGeom>
                <a:noFill/>
              </p:spPr>
              <p:txBody>
                <a:bodyPr wrap="square" rtlCol="0">
                  <a:spAutoFit/>
                </a:bodyPr>
                <a:lstStyle/>
                <a:p>
                  <a:pPr defTabSz="457130"/>
                  <a:r>
                    <a:rPr lang="en-US" sz="2200" dirty="0" err="1">
                      <a:solidFill>
                        <a:prstClr val="black"/>
                      </a:solidFill>
                      <a:latin typeface="Arial" charset="0"/>
                      <a:ea typeface="ＭＳ Ｐゴシック" charset="0"/>
                      <a:cs typeface="ＭＳ Ｐゴシック" charset="0"/>
                    </a:rPr>
                    <a:t>v</a:t>
                  </a:r>
                  <a:r>
                    <a:rPr lang="en-US" sz="2200" baseline="-25000" dirty="0" err="1">
                      <a:solidFill>
                        <a:prstClr val="black"/>
                      </a:solidFill>
                      <a:latin typeface="Arial" charset="0"/>
                      <a:ea typeface="ＭＳ Ｐゴシック" charset="0"/>
                      <a:cs typeface="ＭＳ Ｐゴシック" charset="0"/>
                    </a:rPr>
                    <a:t>t</a:t>
                  </a:r>
                  <a:endParaRPr lang="en-US" sz="2200" dirty="0">
                    <a:solidFill>
                      <a:prstClr val="black"/>
                    </a:solidFill>
                    <a:latin typeface="Arial" charset="0"/>
                    <a:ea typeface="ＭＳ Ｐゴシック" charset="0"/>
                    <a:cs typeface="ＭＳ Ｐゴシック" charset="0"/>
                  </a:endParaRPr>
                </a:p>
              </p:txBody>
            </p:sp>
            <p:grpSp>
              <p:nvGrpSpPr>
                <p:cNvPr id="28" name="Group 27"/>
                <p:cNvGrpSpPr/>
                <p:nvPr/>
              </p:nvGrpSpPr>
              <p:grpSpPr>
                <a:xfrm>
                  <a:off x="975986" y="1775272"/>
                  <a:ext cx="4562447" cy="615443"/>
                  <a:chOff x="975986" y="1869336"/>
                  <a:chExt cx="4562447" cy="615443"/>
                </a:xfrm>
              </p:grpSpPr>
              <p:sp>
                <p:nvSpPr>
                  <p:cNvPr id="26" name="Rectangle 25"/>
                  <p:cNvSpPr/>
                  <p:nvPr/>
                </p:nvSpPr>
                <p:spPr>
                  <a:xfrm>
                    <a:off x="975986" y="1869336"/>
                    <a:ext cx="4562447" cy="59513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sp>
                <p:nvSpPr>
                  <p:cNvPr id="27" name="TextBox 26"/>
                  <p:cNvSpPr txBox="1"/>
                  <p:nvPr/>
                </p:nvSpPr>
                <p:spPr>
                  <a:xfrm>
                    <a:off x="1304514" y="1986916"/>
                    <a:ext cx="4059840" cy="497863"/>
                  </a:xfrm>
                  <a:prstGeom prst="rect">
                    <a:avLst/>
                  </a:prstGeom>
                  <a:noFill/>
                </p:spPr>
                <p:txBody>
                  <a:bodyPr wrap="square" rtlCol="0">
                    <a:spAutoFit/>
                  </a:bodyPr>
                  <a:lstStyle/>
                  <a:p>
                    <a:pPr defTabSz="457130"/>
                    <a:r>
                      <a:rPr lang="en-US" sz="1800" dirty="0">
                        <a:solidFill>
                          <a:prstClr val="black"/>
                        </a:solidFill>
                        <a:latin typeface="Arial" charset="0"/>
                        <a:ea typeface="ＭＳ Ｐゴシック" charset="0"/>
                        <a:cs typeface="ＭＳ Ｐゴシック" charset="0"/>
                      </a:rPr>
                      <a:t>Predictor</a:t>
                    </a:r>
                    <a:endParaRPr lang="en-US" sz="1800" baseline="-25000" dirty="0">
                      <a:solidFill>
                        <a:prstClr val="black"/>
                      </a:solidFill>
                      <a:latin typeface="Arial" charset="0"/>
                      <a:ea typeface="ＭＳ Ｐゴシック" charset="0"/>
                      <a:cs typeface="ＭＳ Ｐゴシック" charset="0"/>
                    </a:endParaRPr>
                  </a:p>
                </p:txBody>
              </p:sp>
            </p:grpSp>
            <p:cxnSp>
              <p:nvCxnSpPr>
                <p:cNvPr id="29" name="Straight Arrow Connector 28"/>
                <p:cNvCxnSpPr/>
                <p:nvPr/>
              </p:nvCxnSpPr>
              <p:spPr>
                <a:xfrm flipH="1" flipV="1">
                  <a:off x="2136572" y="2370406"/>
                  <a:ext cx="4" cy="2410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4311498" y="2383313"/>
                  <a:ext cx="4" cy="2410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6" idx="0"/>
                </p:cNvCxnSpPr>
                <p:nvPr/>
              </p:nvCxnSpPr>
              <p:spPr>
                <a:xfrm flipV="1">
                  <a:off x="3257210" y="1264784"/>
                  <a:ext cx="0" cy="5104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257210" y="1264784"/>
                  <a:ext cx="371580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973017" y="1264784"/>
                  <a:ext cx="0" cy="1278277"/>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576717" y="2472325"/>
                  <a:ext cx="823122" cy="885089"/>
                </a:xfrm>
                <a:prstGeom prst="rect">
                  <a:avLst/>
                </a:prstGeom>
                <a:noFill/>
              </p:spPr>
              <p:txBody>
                <a:bodyPr wrap="square" rtlCol="0">
                  <a:spAutoFit/>
                </a:bodyPr>
                <a:lstStyle/>
                <a:p>
                  <a:pPr defTabSz="457130"/>
                  <a:r>
                    <a:rPr lang="en-US" sz="2200" dirty="0">
                      <a:solidFill>
                        <a:prstClr val="black"/>
                      </a:solidFill>
                      <a:latin typeface="Arial" charset="0"/>
                      <a:ea typeface="ＭＳ Ｐゴシック" charset="0"/>
                      <a:cs typeface="ＭＳ Ｐゴシック" charset="0"/>
                    </a:rPr>
                    <a:t>Z</a:t>
                  </a:r>
                  <a:r>
                    <a:rPr lang="en-US" sz="2200" baseline="-25000" dirty="0">
                      <a:solidFill>
                        <a:prstClr val="black"/>
                      </a:solidFill>
                      <a:latin typeface="Arial" charset="0"/>
                      <a:ea typeface="ＭＳ Ｐゴシック" charset="0"/>
                      <a:cs typeface="ＭＳ Ｐゴシック" charset="0"/>
                    </a:rPr>
                    <a:t>t+1</a:t>
                  </a:r>
                  <a:endParaRPr lang="en-US" sz="2200" dirty="0">
                    <a:solidFill>
                      <a:prstClr val="black"/>
                    </a:solidFill>
                    <a:latin typeface="Arial" charset="0"/>
                    <a:ea typeface="ＭＳ Ｐゴシック" charset="0"/>
                    <a:cs typeface="ＭＳ Ｐゴシック" charset="0"/>
                  </a:endParaRPr>
                </a:p>
              </p:txBody>
            </p:sp>
            <p:cxnSp>
              <p:nvCxnSpPr>
                <p:cNvPr id="43" name="Straight Arrow Connector 42"/>
                <p:cNvCxnSpPr>
                  <a:stCxn id="19" idx="2"/>
                </p:cNvCxnSpPr>
                <p:nvPr/>
              </p:nvCxnSpPr>
              <p:spPr>
                <a:xfrm>
                  <a:off x="6973017" y="4413265"/>
                  <a:ext cx="0" cy="562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a:spLocks noChangeAspect="1"/>
                </p:cNvSpPr>
                <p:nvPr/>
              </p:nvSpPr>
              <p:spPr>
                <a:xfrm>
                  <a:off x="6065037" y="4985498"/>
                  <a:ext cx="1815959" cy="13708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grpSp>
          <p:grpSp>
            <p:nvGrpSpPr>
              <p:cNvPr id="15" name="Group 14"/>
              <p:cNvGrpSpPr/>
              <p:nvPr/>
            </p:nvGrpSpPr>
            <p:grpSpPr>
              <a:xfrm>
                <a:off x="-19619" y="3439025"/>
                <a:ext cx="7691311" cy="3182267"/>
                <a:chOff x="-19619" y="3439025"/>
                <a:chExt cx="7691311" cy="3182267"/>
              </a:xfrm>
            </p:grpSpPr>
            <p:grpSp>
              <p:nvGrpSpPr>
                <p:cNvPr id="46" name="Group 45"/>
                <p:cNvGrpSpPr>
                  <a:grpSpLocks noChangeAspect="1"/>
                </p:cNvGrpSpPr>
                <p:nvPr/>
              </p:nvGrpSpPr>
              <p:grpSpPr>
                <a:xfrm>
                  <a:off x="1484683" y="4998903"/>
                  <a:ext cx="1284119" cy="1306990"/>
                  <a:chOff x="1670344" y="1248342"/>
                  <a:chExt cx="2139416" cy="2177522"/>
                </a:xfrm>
              </p:grpSpPr>
              <p:pic>
                <p:nvPicPr>
                  <p:cNvPr id="51" name="Picture 50" descr="cok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344" y="1248342"/>
                    <a:ext cx="2139416" cy="2177522"/>
                  </a:xfrm>
                  <a:prstGeom prst="rect">
                    <a:avLst/>
                  </a:prstGeom>
                </p:spPr>
              </p:pic>
              <p:sp>
                <p:nvSpPr>
                  <p:cNvPr id="52" name="Rectangle 51"/>
                  <p:cNvSpPr/>
                  <p:nvPr/>
                </p:nvSpPr>
                <p:spPr>
                  <a:xfrm>
                    <a:off x="1773313" y="3309839"/>
                    <a:ext cx="1933482" cy="103895"/>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grpSp>
            <p:grpSp>
              <p:nvGrpSpPr>
                <p:cNvPr id="44" name="Group 43"/>
                <p:cNvGrpSpPr>
                  <a:grpSpLocks noChangeAspect="1"/>
                </p:cNvGrpSpPr>
                <p:nvPr/>
              </p:nvGrpSpPr>
              <p:grpSpPr>
                <a:xfrm>
                  <a:off x="6341422" y="5314302"/>
                  <a:ext cx="1330270" cy="1306990"/>
                  <a:chOff x="4505308" y="2363645"/>
                  <a:chExt cx="2177522" cy="2139416"/>
                </a:xfrm>
              </p:grpSpPr>
              <p:pic>
                <p:nvPicPr>
                  <p:cNvPr id="57" name="Picture 56" descr="cok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524361" y="2344592"/>
                    <a:ext cx="2139416" cy="2177522"/>
                  </a:xfrm>
                  <a:prstGeom prst="rect">
                    <a:avLst/>
                  </a:prstGeom>
                </p:spPr>
              </p:pic>
              <p:sp>
                <p:nvSpPr>
                  <p:cNvPr id="58" name="Rectangle 57"/>
                  <p:cNvSpPr/>
                  <p:nvPr/>
                </p:nvSpPr>
                <p:spPr>
                  <a:xfrm>
                    <a:off x="4619718" y="3727014"/>
                    <a:ext cx="1933482" cy="103895"/>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grpSp>
            <p:sp>
              <p:nvSpPr>
                <p:cNvPr id="6" name="Rectangle 5"/>
                <p:cNvSpPr>
                  <a:spLocks noChangeAspect="1"/>
                </p:cNvSpPr>
                <p:nvPr/>
              </p:nvSpPr>
              <p:spPr>
                <a:xfrm>
                  <a:off x="1228593" y="4985499"/>
                  <a:ext cx="1815959" cy="13708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sp>
              <p:nvSpPr>
                <p:cNvPr id="8" name="TextBox 7"/>
                <p:cNvSpPr txBox="1"/>
                <p:nvPr/>
              </p:nvSpPr>
              <p:spPr>
                <a:xfrm>
                  <a:off x="-19619" y="5255936"/>
                  <a:ext cx="1085969" cy="1327633"/>
                </a:xfrm>
                <a:prstGeom prst="rect">
                  <a:avLst/>
                </a:prstGeom>
                <a:noFill/>
              </p:spPr>
              <p:txBody>
                <a:bodyPr wrap="square" rtlCol="0">
                  <a:spAutoFit/>
                </a:bodyPr>
                <a:lstStyle/>
                <a:p>
                  <a:pPr defTabSz="457130"/>
                  <a:r>
                    <a:rPr lang="en-US" sz="1800" dirty="0">
                      <a:solidFill>
                        <a:prstClr val="black"/>
                      </a:solidFill>
                      <a:latin typeface="Arial" charset="0"/>
                      <a:ea typeface="ＭＳ Ｐゴシック" charset="0"/>
                      <a:cs typeface="ＭＳ Ｐゴシック" charset="0"/>
                    </a:rPr>
                    <a:t>Image</a:t>
                  </a:r>
                </a:p>
                <a:p>
                  <a:pPr defTabSz="457130"/>
                  <a:r>
                    <a:rPr lang="en-US" sz="1800" dirty="0">
                      <a:solidFill>
                        <a:prstClr val="black"/>
                      </a:solidFill>
                      <a:latin typeface="Arial" charset="0"/>
                      <a:ea typeface="ＭＳ Ｐゴシック" charset="0"/>
                      <a:cs typeface="ＭＳ Ｐゴシック" charset="0"/>
                    </a:rPr>
                    <a:t>(</a:t>
                  </a:r>
                  <a:r>
                    <a:rPr lang="en-US" sz="2200" dirty="0" err="1">
                      <a:solidFill>
                        <a:prstClr val="black"/>
                      </a:solidFill>
                      <a:latin typeface="Arial" charset="0"/>
                      <a:ea typeface="ＭＳ Ｐゴシック" charset="0"/>
                      <a:cs typeface="ＭＳ Ｐゴシック" charset="0"/>
                    </a:rPr>
                    <a:t>X</a:t>
                  </a:r>
                  <a:r>
                    <a:rPr lang="en-US" sz="2200" baseline="-25000" dirty="0" err="1">
                      <a:solidFill>
                        <a:prstClr val="black"/>
                      </a:solidFill>
                      <a:latin typeface="Arial" charset="0"/>
                      <a:ea typeface="ＭＳ Ｐゴシック" charset="0"/>
                      <a:cs typeface="ＭＳ Ｐゴシック" charset="0"/>
                    </a:rPr>
                    <a:t>t</a:t>
                  </a:r>
                  <a:r>
                    <a:rPr lang="en-US" sz="1800" dirty="0">
                      <a:solidFill>
                        <a:prstClr val="black"/>
                      </a:solidFill>
                      <a:latin typeface="Arial" charset="0"/>
                      <a:ea typeface="ＭＳ Ｐゴシック" charset="0"/>
                      <a:cs typeface="ＭＳ Ｐゴシック" charset="0"/>
                    </a:rPr>
                    <a:t>)</a:t>
                  </a:r>
                </a:p>
              </p:txBody>
            </p:sp>
            <p:grpSp>
              <p:nvGrpSpPr>
                <p:cNvPr id="9" name="Group 8"/>
                <p:cNvGrpSpPr/>
                <p:nvPr/>
              </p:nvGrpSpPr>
              <p:grpSpPr>
                <a:xfrm>
                  <a:off x="3500581" y="5156188"/>
                  <a:ext cx="1601244" cy="1083122"/>
                  <a:chOff x="2057521" y="5126388"/>
                  <a:chExt cx="1601244" cy="1340758"/>
                </a:xfrm>
              </p:grpSpPr>
              <p:sp>
                <p:nvSpPr>
                  <p:cNvPr id="10" name="Rectangle 9"/>
                  <p:cNvSpPr/>
                  <p:nvPr/>
                </p:nvSpPr>
                <p:spPr>
                  <a:xfrm>
                    <a:off x="2057521" y="5126388"/>
                    <a:ext cx="1601244" cy="1317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sp>
                <p:nvSpPr>
                  <p:cNvPr id="11" name="TextBox 10"/>
                  <p:cNvSpPr txBox="1"/>
                  <p:nvPr/>
                </p:nvSpPr>
                <p:spPr>
                  <a:xfrm>
                    <a:off x="2057521" y="5285931"/>
                    <a:ext cx="1601244" cy="1181215"/>
                  </a:xfrm>
                  <a:prstGeom prst="rect">
                    <a:avLst/>
                  </a:prstGeom>
                  <a:noFill/>
                </p:spPr>
                <p:txBody>
                  <a:bodyPr wrap="square" rtlCol="0">
                    <a:spAutoFit/>
                  </a:bodyPr>
                  <a:lstStyle/>
                  <a:p>
                    <a:pPr defTabSz="457130"/>
                    <a:r>
                      <a:rPr lang="en-US" sz="1800" dirty="0">
                        <a:solidFill>
                          <a:prstClr val="black"/>
                        </a:solidFill>
                        <a:latin typeface="Arial" charset="0"/>
                        <a:ea typeface="ＭＳ Ｐゴシック" charset="0"/>
                        <a:cs typeface="ＭＳ Ｐゴシック" charset="0"/>
                      </a:rPr>
                      <a:t>Action</a:t>
                    </a:r>
                    <a:endParaRPr lang="en-US" sz="1800" baseline="-25000" dirty="0">
                      <a:solidFill>
                        <a:prstClr val="black"/>
                      </a:solidFill>
                      <a:latin typeface="Arial" charset="0"/>
                      <a:ea typeface="ＭＳ Ｐゴシック" charset="0"/>
                      <a:cs typeface="ＭＳ Ｐゴシック" charset="0"/>
                    </a:endParaRPr>
                  </a:p>
                  <a:p>
                    <a:pPr defTabSz="457130"/>
                    <a:r>
                      <a:rPr lang="en-US" sz="1800" dirty="0">
                        <a:solidFill>
                          <a:prstClr val="black"/>
                        </a:solidFill>
                        <a:latin typeface="Arial" charset="0"/>
                        <a:ea typeface="ＭＳ Ｐゴシック" charset="0"/>
                        <a:cs typeface="ＭＳ Ｐゴシック" charset="0"/>
                      </a:rPr>
                      <a:t>(</a:t>
                    </a:r>
                    <a:r>
                      <a:rPr lang="en-US" sz="2200" dirty="0" err="1">
                        <a:solidFill>
                          <a:prstClr val="black"/>
                        </a:solidFill>
                        <a:latin typeface="Arial" charset="0"/>
                        <a:ea typeface="ＭＳ Ｐゴシック" charset="0"/>
                        <a:cs typeface="ＭＳ Ｐゴシック" charset="0"/>
                      </a:rPr>
                      <a:t>u</a:t>
                    </a:r>
                    <a:r>
                      <a:rPr lang="en-US" sz="2200" baseline="-25000" dirty="0" err="1">
                        <a:solidFill>
                          <a:prstClr val="black"/>
                        </a:solidFill>
                        <a:latin typeface="Arial" charset="0"/>
                        <a:ea typeface="ＭＳ Ｐゴシック" charset="0"/>
                        <a:cs typeface="ＭＳ Ｐゴシック" charset="0"/>
                      </a:rPr>
                      <a:t>t</a:t>
                    </a:r>
                    <a:r>
                      <a:rPr lang="en-US" sz="1800" dirty="0">
                        <a:solidFill>
                          <a:prstClr val="black"/>
                        </a:solidFill>
                        <a:latin typeface="Arial" charset="0"/>
                        <a:ea typeface="ＭＳ Ｐゴシック" charset="0"/>
                        <a:cs typeface="ＭＳ Ｐゴシック" charset="0"/>
                      </a:rPr>
                      <a:t>)</a:t>
                    </a:r>
                  </a:p>
                </p:txBody>
              </p:sp>
            </p:grpSp>
            <p:grpSp>
              <p:nvGrpSpPr>
                <p:cNvPr id="12" name="Group 11"/>
                <p:cNvGrpSpPr/>
                <p:nvPr/>
              </p:nvGrpSpPr>
              <p:grpSpPr>
                <a:xfrm>
                  <a:off x="1335950" y="3439025"/>
                  <a:ext cx="1601244" cy="1064324"/>
                  <a:chOff x="2057521" y="5126388"/>
                  <a:chExt cx="1601244" cy="1317489"/>
                </a:xfrm>
              </p:grpSpPr>
              <p:sp>
                <p:nvSpPr>
                  <p:cNvPr id="13" name="Rectangle 12"/>
                  <p:cNvSpPr/>
                  <p:nvPr/>
                </p:nvSpPr>
                <p:spPr>
                  <a:xfrm>
                    <a:off x="2057521" y="5126388"/>
                    <a:ext cx="1601244" cy="1317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sp>
                <p:nvSpPr>
                  <p:cNvPr id="14" name="TextBox 13"/>
                  <p:cNvSpPr txBox="1"/>
                  <p:nvPr/>
                </p:nvSpPr>
                <p:spPr>
                  <a:xfrm>
                    <a:off x="2057521" y="5285931"/>
                    <a:ext cx="1601244" cy="1078501"/>
                  </a:xfrm>
                  <a:prstGeom prst="rect">
                    <a:avLst/>
                  </a:prstGeom>
                  <a:noFill/>
                </p:spPr>
                <p:txBody>
                  <a:bodyPr wrap="square" rtlCol="0">
                    <a:spAutoFit/>
                  </a:bodyPr>
                  <a:lstStyle/>
                  <a:p>
                    <a:pPr defTabSz="457130"/>
                    <a:r>
                      <a:rPr lang="en-US" sz="1800" dirty="0">
                        <a:solidFill>
                          <a:prstClr val="black"/>
                        </a:solidFill>
                        <a:latin typeface="Arial" charset="0"/>
                        <a:ea typeface="ＭＳ Ｐゴシック" charset="0"/>
                        <a:cs typeface="ＭＳ Ｐゴシック" charset="0"/>
                      </a:rPr>
                      <a:t>Image Encoder</a:t>
                    </a:r>
                    <a:endParaRPr lang="en-US" sz="1800" baseline="-25000" dirty="0">
                      <a:solidFill>
                        <a:prstClr val="black"/>
                      </a:solidFill>
                      <a:latin typeface="Arial" charset="0"/>
                      <a:ea typeface="ＭＳ Ｐゴシック" charset="0"/>
                      <a:cs typeface="ＭＳ Ｐゴシック" charset="0"/>
                    </a:endParaRPr>
                  </a:p>
                </p:txBody>
              </p:sp>
            </p:grpSp>
            <p:cxnSp>
              <p:nvCxnSpPr>
                <p:cNvPr id="16" name="Straight Arrow Connector 15"/>
                <p:cNvCxnSpPr>
                  <a:endCxn id="13" idx="2"/>
                </p:cNvCxnSpPr>
                <p:nvPr/>
              </p:nvCxnSpPr>
              <p:spPr>
                <a:xfrm flipH="1" flipV="1">
                  <a:off x="2136572" y="4503349"/>
                  <a:ext cx="1" cy="482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0"/>
                  <a:endCxn id="48" idx="2"/>
                </p:cNvCxnSpPr>
                <p:nvPr/>
              </p:nvCxnSpPr>
              <p:spPr>
                <a:xfrm flipV="1">
                  <a:off x="4301203" y="4512947"/>
                  <a:ext cx="10295" cy="643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3510876" y="3448623"/>
                  <a:ext cx="1601244" cy="1064324"/>
                  <a:chOff x="2057521" y="5126388"/>
                  <a:chExt cx="1601244" cy="1317489"/>
                </a:xfrm>
              </p:grpSpPr>
              <p:sp>
                <p:nvSpPr>
                  <p:cNvPr id="48" name="Rectangle 47"/>
                  <p:cNvSpPr/>
                  <p:nvPr/>
                </p:nvSpPr>
                <p:spPr>
                  <a:xfrm>
                    <a:off x="2057521" y="5126388"/>
                    <a:ext cx="1601244" cy="1317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sp>
                <p:nvSpPr>
                  <p:cNvPr id="49" name="TextBox 48"/>
                  <p:cNvSpPr txBox="1"/>
                  <p:nvPr/>
                </p:nvSpPr>
                <p:spPr>
                  <a:xfrm>
                    <a:off x="2057521" y="5266667"/>
                    <a:ext cx="1601244" cy="1078501"/>
                  </a:xfrm>
                  <a:prstGeom prst="rect">
                    <a:avLst/>
                  </a:prstGeom>
                  <a:noFill/>
                </p:spPr>
                <p:txBody>
                  <a:bodyPr wrap="square" rtlCol="0">
                    <a:spAutoFit/>
                  </a:bodyPr>
                  <a:lstStyle/>
                  <a:p>
                    <a:pPr defTabSz="457130"/>
                    <a:r>
                      <a:rPr lang="en-US" sz="1800" dirty="0">
                        <a:solidFill>
                          <a:prstClr val="black"/>
                        </a:solidFill>
                        <a:latin typeface="Arial" charset="0"/>
                        <a:ea typeface="ＭＳ Ｐゴシック" charset="0"/>
                        <a:cs typeface="ＭＳ Ｐゴシック" charset="0"/>
                      </a:rPr>
                      <a:t>Action Encoder</a:t>
                    </a:r>
                    <a:endParaRPr lang="en-US" sz="1800" baseline="-25000" dirty="0">
                      <a:solidFill>
                        <a:prstClr val="black"/>
                      </a:solidFill>
                      <a:latin typeface="Arial" charset="0"/>
                      <a:ea typeface="ＭＳ Ｐゴシック" charset="0"/>
                      <a:cs typeface="ＭＳ Ｐゴシック" charset="0"/>
                    </a:endParaRPr>
                  </a:p>
                </p:txBody>
              </p:sp>
            </p:grpSp>
          </p:grpSp>
        </p:grpSp>
        <p:cxnSp>
          <p:nvCxnSpPr>
            <p:cNvPr id="36" name="Straight Connector 35"/>
            <p:cNvCxnSpPr/>
            <p:nvPr/>
          </p:nvCxnSpPr>
          <p:spPr>
            <a:xfrm flipV="1">
              <a:off x="6065037" y="6264814"/>
              <a:ext cx="1815959" cy="1"/>
            </a:xfrm>
            <a:prstGeom prst="line">
              <a:avLst/>
            </a:prstGeom>
            <a:ln w="12700" cmpd="sng"/>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5860956" y="5755442"/>
            <a:ext cx="3189954" cy="646317"/>
          </a:xfrm>
          <a:prstGeom prst="rect">
            <a:avLst/>
          </a:prstGeom>
          <a:noFill/>
        </p:spPr>
        <p:txBody>
          <a:bodyPr wrap="square" lIns="91425" tIns="45713" rIns="91425" bIns="45713" rtlCol="0">
            <a:spAutoFit/>
          </a:bodyPr>
          <a:lstStyle/>
          <a:p>
            <a:pPr defTabSz="457130"/>
            <a:r>
              <a:rPr lang="en-US" sz="1800" dirty="0">
                <a:solidFill>
                  <a:prstClr val="black"/>
                </a:solidFill>
                <a:latin typeface="Arial" charset="0"/>
                <a:ea typeface="ＭＳ Ｐゴシック" charset="0"/>
                <a:cs typeface="ＭＳ Ｐゴシック" charset="0"/>
              </a:rPr>
              <a:t>We </a:t>
            </a:r>
            <a:r>
              <a:rPr lang="en-US" sz="1800" dirty="0" err="1">
                <a:solidFill>
                  <a:prstClr val="black"/>
                </a:solidFill>
                <a:latin typeface="Arial" charset="0"/>
                <a:ea typeface="ＭＳ Ｐゴシック" charset="0"/>
                <a:cs typeface="ＭＳ Ｐゴシック" charset="0"/>
              </a:rPr>
              <a:t>donot</a:t>
            </a:r>
            <a:r>
              <a:rPr lang="en-US" sz="1800" dirty="0">
                <a:solidFill>
                  <a:prstClr val="black"/>
                </a:solidFill>
                <a:latin typeface="Arial" charset="0"/>
                <a:ea typeface="ＭＳ Ｐゴシック" charset="0"/>
                <a:cs typeface="ＭＳ Ｐゴシック" charset="0"/>
              </a:rPr>
              <a:t> want to predict pixels!!</a:t>
            </a:r>
          </a:p>
        </p:txBody>
      </p:sp>
      <p:grpSp>
        <p:nvGrpSpPr>
          <p:cNvPr id="50" name="Group 49"/>
          <p:cNvGrpSpPr>
            <a:grpSpLocks noChangeAspect="1"/>
          </p:cNvGrpSpPr>
          <p:nvPr/>
        </p:nvGrpSpPr>
        <p:grpSpPr>
          <a:xfrm>
            <a:off x="402974" y="-10231"/>
            <a:ext cx="5012260" cy="2416591"/>
            <a:chOff x="994189" y="1023726"/>
            <a:chExt cx="7624350" cy="3353209"/>
          </a:xfrm>
        </p:grpSpPr>
        <p:grpSp>
          <p:nvGrpSpPr>
            <p:cNvPr id="53" name="Group 52"/>
            <p:cNvGrpSpPr/>
            <p:nvPr/>
          </p:nvGrpSpPr>
          <p:grpSpPr>
            <a:xfrm>
              <a:off x="994189" y="1023726"/>
              <a:ext cx="6280783" cy="3353209"/>
              <a:chOff x="994189" y="1023726"/>
              <a:chExt cx="6280783" cy="3353209"/>
            </a:xfrm>
          </p:grpSpPr>
          <p:grpSp>
            <p:nvGrpSpPr>
              <p:cNvPr id="56" name="Group 55"/>
              <p:cNvGrpSpPr/>
              <p:nvPr/>
            </p:nvGrpSpPr>
            <p:grpSpPr>
              <a:xfrm>
                <a:off x="994189" y="1023726"/>
                <a:ext cx="6280783" cy="3353209"/>
                <a:chOff x="994189" y="1023726"/>
                <a:chExt cx="6280783" cy="3353209"/>
              </a:xfrm>
            </p:grpSpPr>
            <p:pic>
              <p:nvPicPr>
                <p:cNvPr id="61" name="Picture 60"/>
                <p:cNvPicPr>
                  <a:picLocks noChangeAspect="1"/>
                </p:cNvPicPr>
                <p:nvPr/>
              </p:nvPicPr>
              <p:blipFill>
                <a:blip r:embed="rId4"/>
                <a:stretch>
                  <a:fillRect/>
                </a:stretch>
              </p:blipFill>
              <p:spPr>
                <a:xfrm>
                  <a:off x="1138212" y="1023726"/>
                  <a:ext cx="6136760" cy="3353209"/>
                </a:xfrm>
                <a:prstGeom prst="rect">
                  <a:avLst/>
                </a:prstGeom>
              </p:spPr>
            </p:pic>
            <p:grpSp>
              <p:nvGrpSpPr>
                <p:cNvPr id="62" name="Group 61"/>
                <p:cNvGrpSpPr>
                  <a:grpSpLocks noChangeAspect="1"/>
                </p:cNvGrpSpPr>
                <p:nvPr/>
              </p:nvGrpSpPr>
              <p:grpSpPr>
                <a:xfrm>
                  <a:off x="994189" y="2732956"/>
                  <a:ext cx="1582167" cy="1554480"/>
                  <a:chOff x="5329060" y="1894523"/>
                  <a:chExt cx="2177522" cy="2139416"/>
                </a:xfrm>
              </p:grpSpPr>
              <p:pic>
                <p:nvPicPr>
                  <p:cNvPr id="68" name="Picture 67" descr="cok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348113" y="1875470"/>
                    <a:ext cx="2139416" cy="2177522"/>
                  </a:xfrm>
                  <a:prstGeom prst="rect">
                    <a:avLst/>
                  </a:prstGeom>
                </p:spPr>
              </p:pic>
              <p:sp>
                <p:nvSpPr>
                  <p:cNvPr id="69" name="Rectangle 68"/>
                  <p:cNvSpPr/>
                  <p:nvPr/>
                </p:nvSpPr>
                <p:spPr>
                  <a:xfrm>
                    <a:off x="5443470" y="3257892"/>
                    <a:ext cx="1933482" cy="103895"/>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grpSp>
            <p:grpSp>
              <p:nvGrpSpPr>
                <p:cNvPr id="63" name="Group 62"/>
                <p:cNvGrpSpPr>
                  <a:grpSpLocks noChangeAspect="1"/>
                </p:cNvGrpSpPr>
                <p:nvPr/>
              </p:nvGrpSpPr>
              <p:grpSpPr>
                <a:xfrm>
                  <a:off x="1054964" y="1104371"/>
                  <a:ext cx="1521392" cy="1548490"/>
                  <a:chOff x="1670344" y="1248342"/>
                  <a:chExt cx="2139416" cy="2177522"/>
                </a:xfrm>
              </p:grpSpPr>
              <p:pic>
                <p:nvPicPr>
                  <p:cNvPr id="66" name="Picture 65" descr="cok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344" y="1248342"/>
                    <a:ext cx="2139416" cy="2177522"/>
                  </a:xfrm>
                  <a:prstGeom prst="rect">
                    <a:avLst/>
                  </a:prstGeom>
                </p:spPr>
              </p:pic>
              <p:sp>
                <p:nvSpPr>
                  <p:cNvPr id="67" name="Rectangle 66"/>
                  <p:cNvSpPr/>
                  <p:nvPr/>
                </p:nvSpPr>
                <p:spPr>
                  <a:xfrm>
                    <a:off x="1773313" y="3309839"/>
                    <a:ext cx="1933482" cy="103895"/>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grpSp>
            <p:sp>
              <p:nvSpPr>
                <p:cNvPr id="64" name="Rectangle 63"/>
                <p:cNvSpPr/>
                <p:nvPr/>
              </p:nvSpPr>
              <p:spPr>
                <a:xfrm>
                  <a:off x="2814419" y="1104371"/>
                  <a:ext cx="2265263" cy="2343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sp>
              <p:nvSpPr>
                <p:cNvPr id="65" name="Rectangle 64"/>
                <p:cNvSpPr/>
                <p:nvPr/>
              </p:nvSpPr>
              <p:spPr>
                <a:xfrm>
                  <a:off x="2814419" y="4073950"/>
                  <a:ext cx="2265263" cy="2343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grpSp>
          <p:sp>
            <p:nvSpPr>
              <p:cNvPr id="59" name="Rectangle 58"/>
              <p:cNvSpPr/>
              <p:nvPr/>
            </p:nvSpPr>
            <p:spPr>
              <a:xfrm>
                <a:off x="5397687" y="4060669"/>
                <a:ext cx="1752338" cy="2343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sp>
            <p:nvSpPr>
              <p:cNvPr id="60" name="Rectangle 59"/>
              <p:cNvSpPr/>
              <p:nvPr/>
            </p:nvSpPr>
            <p:spPr>
              <a:xfrm rot="5400000">
                <a:off x="6401340" y="2638129"/>
                <a:ext cx="1304379" cy="2387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30"/>
                <a:endParaRPr lang="en-US" sz="1800">
                  <a:solidFill>
                    <a:prstClr val="white"/>
                  </a:solidFill>
                  <a:latin typeface="Calibri"/>
                </a:endParaRPr>
              </a:p>
            </p:txBody>
          </p:sp>
        </p:grpSp>
        <p:pic>
          <p:nvPicPr>
            <p:cNvPr id="55" name="Picture 54" descr="hand-poke-2.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879" y="2033614"/>
              <a:ext cx="1742660" cy="1238494"/>
            </a:xfrm>
            <a:prstGeom prst="rect">
              <a:avLst/>
            </a:prstGeom>
          </p:spPr>
        </p:pic>
      </p:grpSp>
      <p:sp>
        <p:nvSpPr>
          <p:cNvPr id="70" name="Title 1"/>
          <p:cNvSpPr txBox="1">
            <a:spLocks/>
          </p:cNvSpPr>
          <p:nvPr/>
        </p:nvSpPr>
        <p:spPr>
          <a:xfrm>
            <a:off x="6019615" y="61999"/>
            <a:ext cx="2971796" cy="1143000"/>
          </a:xfrm>
          <a:prstGeom prst="rect">
            <a:avLst/>
          </a:prstGeom>
        </p:spPr>
        <p:txBody>
          <a:bodyPr vert="horz" lIns="91425" tIns="45713" rIns="91425" bIns="45713" rtlCol="0" anchor="ctr">
            <a:normAutofit/>
          </a:bodyPr>
          <a:lstStyle>
            <a:lvl1pPr algn="l" defTabSz="457200" rtl="0" eaLnBrk="1" latinLnBrk="0" hangingPunct="1">
              <a:spcBef>
                <a:spcPct val="0"/>
              </a:spcBef>
              <a:buNone/>
              <a:defRPr sz="3200" kern="1200">
                <a:solidFill>
                  <a:srgbClr val="000090"/>
                </a:solidFill>
                <a:latin typeface="+mj-lt"/>
                <a:ea typeface="+mj-ea"/>
                <a:cs typeface="+mj-cs"/>
              </a:defRPr>
            </a:lvl1pPr>
          </a:lstStyle>
          <a:p>
            <a:r>
              <a:rPr lang="en-US" dirty="0" smtClean="0">
                <a:latin typeface="Calibri"/>
              </a:rPr>
              <a:t>Inverse  Model</a:t>
            </a:r>
            <a:endParaRPr lang="en-US" sz="2400" dirty="0">
              <a:solidFill>
                <a:prstClr val="black"/>
              </a:solidFill>
              <a:latin typeface="Calibri"/>
            </a:endParaRPr>
          </a:p>
        </p:txBody>
      </p:sp>
      <p:cxnSp>
        <p:nvCxnSpPr>
          <p:cNvPr id="34" name="Straight Connector 33"/>
          <p:cNvCxnSpPr/>
          <p:nvPr/>
        </p:nvCxnSpPr>
        <p:spPr>
          <a:xfrm flipV="1">
            <a:off x="0" y="2540020"/>
            <a:ext cx="9236364" cy="2309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854749" y="1855266"/>
            <a:ext cx="3189954" cy="373659"/>
          </a:xfrm>
          <a:prstGeom prst="rect">
            <a:avLst/>
          </a:prstGeom>
          <a:noFill/>
        </p:spPr>
        <p:txBody>
          <a:bodyPr wrap="square" lIns="91425" tIns="45713" rIns="91425" bIns="45713" rtlCol="0">
            <a:spAutoFit/>
          </a:bodyPr>
          <a:lstStyle/>
          <a:p>
            <a:pPr defTabSz="457130"/>
            <a:r>
              <a:rPr lang="en-US" sz="1800" dirty="0">
                <a:solidFill>
                  <a:prstClr val="black"/>
                </a:solidFill>
                <a:latin typeface="Arial" charset="0"/>
                <a:ea typeface="ＭＳ Ｐゴシック" charset="0"/>
                <a:cs typeface="ＭＳ Ｐゴシック" charset="0"/>
              </a:rPr>
              <a:t>Multimodality in output space</a:t>
            </a:r>
          </a:p>
        </p:txBody>
      </p:sp>
    </p:spTree>
    <p:extLst>
      <p:ext uri="{BB962C8B-B14F-4D97-AF65-F5344CB8AC3E}">
        <p14:creationId xmlns:p14="http://schemas.microsoft.com/office/powerpoint/2010/main" val="2569737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86" y="-14806"/>
            <a:ext cx="8878455" cy="1143000"/>
          </a:xfrm>
        </p:spPr>
        <p:txBody>
          <a:bodyPr>
            <a:normAutofit/>
          </a:bodyPr>
          <a:lstStyle/>
          <a:p>
            <a:r>
              <a:rPr lang="en-US" sz="2800" dirty="0"/>
              <a:t>Our Method: Jointly Learn Forward and Inverse Model</a:t>
            </a:r>
          </a:p>
        </p:txBody>
      </p:sp>
      <p:sp>
        <p:nvSpPr>
          <p:cNvPr id="4" name="Slide Number Placeholder 3"/>
          <p:cNvSpPr>
            <a:spLocks noGrp="1"/>
          </p:cNvSpPr>
          <p:nvPr>
            <p:ph type="sldNum" sz="quarter" idx="12"/>
          </p:nvPr>
        </p:nvSpPr>
        <p:spPr/>
        <p:txBody>
          <a:bodyPr/>
          <a:lstStyle/>
          <a:p>
            <a:fld id="{26F02224-B58C-7940-BA9B-259C38A8F6C8}" type="slidenum">
              <a:rPr lang="en-US" smtClean="0">
                <a:solidFill>
                  <a:prstClr val="black">
                    <a:tint val="75000"/>
                  </a:prstClr>
                </a:solidFill>
                <a:latin typeface="Calibri"/>
              </a:rPr>
              <a:pPr/>
              <a:t>16</a:t>
            </a:fld>
            <a:endParaRPr lang="en-US">
              <a:solidFill>
                <a:prstClr val="black">
                  <a:tint val="75000"/>
                </a:prstClr>
              </a:solidFill>
              <a:latin typeface="Calibri"/>
            </a:endParaRPr>
          </a:p>
        </p:txBody>
      </p:sp>
      <p:grpSp>
        <p:nvGrpSpPr>
          <p:cNvPr id="41" name="Group 40"/>
          <p:cNvGrpSpPr>
            <a:grpSpLocks noChangeAspect="1"/>
          </p:cNvGrpSpPr>
          <p:nvPr/>
        </p:nvGrpSpPr>
        <p:grpSpPr>
          <a:xfrm>
            <a:off x="0" y="2832664"/>
            <a:ext cx="5860956" cy="3973647"/>
            <a:chOff x="-19619" y="1173248"/>
            <a:chExt cx="7900615" cy="5356508"/>
          </a:xfrm>
        </p:grpSpPr>
        <p:grpSp>
          <p:nvGrpSpPr>
            <p:cNvPr id="22" name="Group 21"/>
            <p:cNvGrpSpPr/>
            <p:nvPr/>
          </p:nvGrpSpPr>
          <p:grpSpPr>
            <a:xfrm>
              <a:off x="-19619" y="1173248"/>
              <a:ext cx="7900615" cy="5356508"/>
              <a:chOff x="-19619" y="1264784"/>
              <a:chExt cx="7900615" cy="5356508"/>
            </a:xfrm>
          </p:grpSpPr>
          <p:grpSp>
            <p:nvGrpSpPr>
              <p:cNvPr id="7" name="Group 6"/>
              <p:cNvGrpSpPr/>
              <p:nvPr/>
            </p:nvGrpSpPr>
            <p:grpSpPr>
              <a:xfrm>
                <a:off x="975986" y="1264784"/>
                <a:ext cx="6905010" cy="5091566"/>
                <a:chOff x="975986" y="1264784"/>
                <a:chExt cx="6905010" cy="5091566"/>
              </a:xfrm>
            </p:grpSpPr>
            <p:cxnSp>
              <p:nvCxnSpPr>
                <p:cNvPr id="17" name="Straight Arrow Connector 16"/>
                <p:cNvCxnSpPr/>
                <p:nvPr/>
              </p:nvCxnSpPr>
              <p:spPr>
                <a:xfrm flipH="1" flipV="1">
                  <a:off x="2136573" y="2956875"/>
                  <a:ext cx="1" cy="482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725011" y="2524491"/>
                  <a:ext cx="823122" cy="508235"/>
                </a:xfrm>
                <a:prstGeom prst="rect">
                  <a:avLst/>
                </a:prstGeom>
                <a:noFill/>
              </p:spPr>
              <p:txBody>
                <a:bodyPr wrap="square" rtlCol="0">
                  <a:spAutoFit/>
                </a:bodyPr>
                <a:lstStyle/>
                <a:p>
                  <a:pPr defTabSz="457180"/>
                  <a:r>
                    <a:rPr lang="en-US" sz="1800" dirty="0" err="1">
                      <a:solidFill>
                        <a:prstClr val="black"/>
                      </a:solidFill>
                      <a:latin typeface="Calibri"/>
                    </a:rPr>
                    <a:t>Z</a:t>
                  </a:r>
                  <a:r>
                    <a:rPr lang="en-US" sz="1800" baseline="-25000" dirty="0" err="1">
                      <a:solidFill>
                        <a:prstClr val="black"/>
                      </a:solidFill>
                      <a:latin typeface="Calibri"/>
                    </a:rPr>
                    <a:t>t</a:t>
                  </a:r>
                  <a:endParaRPr lang="en-US" sz="1800" dirty="0">
                    <a:solidFill>
                      <a:prstClr val="black"/>
                    </a:solidFill>
                    <a:latin typeface="Calibri"/>
                  </a:endParaRPr>
                </a:p>
              </p:txBody>
            </p:sp>
            <p:cxnSp>
              <p:nvCxnSpPr>
                <p:cNvPr id="24" name="Straight Arrow Connector 23"/>
                <p:cNvCxnSpPr/>
                <p:nvPr/>
              </p:nvCxnSpPr>
              <p:spPr>
                <a:xfrm flipH="1" flipV="1">
                  <a:off x="4311503" y="2924609"/>
                  <a:ext cx="1" cy="482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899940" y="2496029"/>
                  <a:ext cx="823122" cy="508235"/>
                </a:xfrm>
                <a:prstGeom prst="rect">
                  <a:avLst/>
                </a:prstGeom>
                <a:noFill/>
              </p:spPr>
              <p:txBody>
                <a:bodyPr wrap="square" rtlCol="0">
                  <a:spAutoFit/>
                </a:bodyPr>
                <a:lstStyle/>
                <a:p>
                  <a:pPr defTabSz="457180"/>
                  <a:r>
                    <a:rPr lang="en-US" sz="1800" dirty="0" err="1">
                      <a:solidFill>
                        <a:prstClr val="black"/>
                      </a:solidFill>
                      <a:latin typeface="Calibri"/>
                    </a:rPr>
                    <a:t>v</a:t>
                  </a:r>
                  <a:r>
                    <a:rPr lang="en-US" sz="1800" baseline="-25000" dirty="0" err="1">
                      <a:solidFill>
                        <a:prstClr val="black"/>
                      </a:solidFill>
                      <a:latin typeface="Calibri"/>
                    </a:rPr>
                    <a:t>t</a:t>
                  </a:r>
                  <a:endParaRPr lang="en-US" sz="1800" dirty="0">
                    <a:solidFill>
                      <a:prstClr val="black"/>
                    </a:solidFill>
                    <a:latin typeface="Calibri"/>
                  </a:endParaRPr>
                </a:p>
              </p:txBody>
            </p:sp>
            <p:grpSp>
              <p:nvGrpSpPr>
                <p:cNvPr id="28" name="Group 27"/>
                <p:cNvGrpSpPr/>
                <p:nvPr/>
              </p:nvGrpSpPr>
              <p:grpSpPr>
                <a:xfrm>
                  <a:off x="975986" y="1775272"/>
                  <a:ext cx="4562447" cy="625815"/>
                  <a:chOff x="975986" y="1869336"/>
                  <a:chExt cx="4562447" cy="625815"/>
                </a:xfrm>
              </p:grpSpPr>
              <p:sp>
                <p:nvSpPr>
                  <p:cNvPr id="26" name="Rectangle 25"/>
                  <p:cNvSpPr/>
                  <p:nvPr/>
                </p:nvSpPr>
                <p:spPr>
                  <a:xfrm>
                    <a:off x="975986" y="1869336"/>
                    <a:ext cx="4562447" cy="59513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80"/>
                    <a:endParaRPr lang="en-US" sz="1800">
                      <a:solidFill>
                        <a:prstClr val="white"/>
                      </a:solidFill>
                      <a:latin typeface="Calibri"/>
                    </a:endParaRPr>
                  </a:p>
                </p:txBody>
              </p:sp>
              <p:sp>
                <p:nvSpPr>
                  <p:cNvPr id="27" name="TextBox 26"/>
                  <p:cNvSpPr txBox="1"/>
                  <p:nvPr/>
                </p:nvSpPr>
                <p:spPr>
                  <a:xfrm>
                    <a:off x="1304515" y="1986916"/>
                    <a:ext cx="4059840" cy="508235"/>
                  </a:xfrm>
                  <a:prstGeom prst="rect">
                    <a:avLst/>
                  </a:prstGeom>
                  <a:noFill/>
                </p:spPr>
                <p:txBody>
                  <a:bodyPr wrap="square" rtlCol="0">
                    <a:spAutoFit/>
                  </a:bodyPr>
                  <a:lstStyle/>
                  <a:p>
                    <a:pPr defTabSz="457180"/>
                    <a:r>
                      <a:rPr lang="en-US" sz="1800" dirty="0">
                        <a:solidFill>
                          <a:prstClr val="black"/>
                        </a:solidFill>
                        <a:latin typeface="Calibri"/>
                      </a:rPr>
                      <a:t>Predictor</a:t>
                    </a:r>
                    <a:endParaRPr lang="en-US" sz="1800" baseline="-25000" dirty="0">
                      <a:solidFill>
                        <a:prstClr val="black"/>
                      </a:solidFill>
                      <a:latin typeface="Calibri"/>
                    </a:endParaRPr>
                  </a:p>
                </p:txBody>
              </p:sp>
            </p:grpSp>
            <p:cxnSp>
              <p:nvCxnSpPr>
                <p:cNvPr id="29" name="Straight Arrow Connector 28"/>
                <p:cNvCxnSpPr/>
                <p:nvPr/>
              </p:nvCxnSpPr>
              <p:spPr>
                <a:xfrm flipH="1" flipV="1">
                  <a:off x="2136572" y="2370406"/>
                  <a:ext cx="4" cy="2410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4311498" y="2383313"/>
                  <a:ext cx="4" cy="2410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6" idx="0"/>
                </p:cNvCxnSpPr>
                <p:nvPr/>
              </p:nvCxnSpPr>
              <p:spPr>
                <a:xfrm flipV="1">
                  <a:off x="3257210" y="1264784"/>
                  <a:ext cx="0" cy="510488"/>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257210" y="1264784"/>
                  <a:ext cx="3715807"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973017" y="1264784"/>
                  <a:ext cx="0" cy="1278277"/>
                </a:xfrm>
                <a:prstGeom prst="line">
                  <a:avLst/>
                </a:prstGeom>
                <a:ln>
                  <a:prstDash val="dash"/>
                  <a:headEnd type="none"/>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623406" y="2441200"/>
                  <a:ext cx="823122" cy="508235"/>
                </a:xfrm>
                <a:prstGeom prst="rect">
                  <a:avLst/>
                </a:prstGeom>
                <a:noFill/>
              </p:spPr>
              <p:txBody>
                <a:bodyPr wrap="square" rtlCol="0">
                  <a:spAutoFit/>
                </a:bodyPr>
                <a:lstStyle/>
                <a:p>
                  <a:pPr defTabSz="457180"/>
                  <a:r>
                    <a:rPr lang="en-US" sz="1800" dirty="0">
                      <a:solidFill>
                        <a:prstClr val="black"/>
                      </a:solidFill>
                      <a:latin typeface="Calibri"/>
                    </a:rPr>
                    <a:t>Z</a:t>
                  </a:r>
                  <a:r>
                    <a:rPr lang="en-US" sz="1800" baseline="-25000" dirty="0">
                      <a:solidFill>
                        <a:prstClr val="black"/>
                      </a:solidFill>
                      <a:latin typeface="Calibri"/>
                    </a:rPr>
                    <a:t>t+1</a:t>
                  </a:r>
                  <a:endParaRPr lang="en-US" sz="1800" dirty="0">
                    <a:solidFill>
                      <a:prstClr val="black"/>
                    </a:solidFill>
                    <a:latin typeface="Calibri"/>
                  </a:endParaRPr>
                </a:p>
              </p:txBody>
            </p:sp>
            <p:sp>
              <p:nvSpPr>
                <p:cNvPr id="42" name="Rectangle 41"/>
                <p:cNvSpPr>
                  <a:spLocks noChangeAspect="1"/>
                </p:cNvSpPr>
                <p:nvPr/>
              </p:nvSpPr>
              <p:spPr>
                <a:xfrm>
                  <a:off x="6065037" y="4985498"/>
                  <a:ext cx="1815959" cy="13708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80"/>
                  <a:endParaRPr lang="en-US" sz="1800">
                    <a:solidFill>
                      <a:prstClr val="white"/>
                    </a:solidFill>
                    <a:latin typeface="Calibri"/>
                  </a:endParaRPr>
                </a:p>
              </p:txBody>
            </p:sp>
          </p:grpSp>
          <p:grpSp>
            <p:nvGrpSpPr>
              <p:cNvPr id="15" name="Group 14"/>
              <p:cNvGrpSpPr/>
              <p:nvPr/>
            </p:nvGrpSpPr>
            <p:grpSpPr>
              <a:xfrm>
                <a:off x="-19619" y="3439025"/>
                <a:ext cx="7691311" cy="3182267"/>
                <a:chOff x="-19619" y="3439025"/>
                <a:chExt cx="7691311" cy="3182267"/>
              </a:xfrm>
            </p:grpSpPr>
            <p:grpSp>
              <p:nvGrpSpPr>
                <p:cNvPr id="46" name="Group 45"/>
                <p:cNvGrpSpPr>
                  <a:grpSpLocks noChangeAspect="1"/>
                </p:cNvGrpSpPr>
                <p:nvPr/>
              </p:nvGrpSpPr>
              <p:grpSpPr>
                <a:xfrm>
                  <a:off x="1484683" y="4998903"/>
                  <a:ext cx="1284119" cy="1306990"/>
                  <a:chOff x="1670344" y="1248342"/>
                  <a:chExt cx="2139416" cy="2177522"/>
                </a:xfrm>
              </p:grpSpPr>
              <p:pic>
                <p:nvPicPr>
                  <p:cNvPr id="51" name="Picture 50" descr="cok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344" y="1248342"/>
                    <a:ext cx="2139416" cy="2177522"/>
                  </a:xfrm>
                  <a:prstGeom prst="rect">
                    <a:avLst/>
                  </a:prstGeom>
                </p:spPr>
              </p:pic>
              <p:sp>
                <p:nvSpPr>
                  <p:cNvPr id="52" name="Rectangle 51"/>
                  <p:cNvSpPr/>
                  <p:nvPr/>
                </p:nvSpPr>
                <p:spPr>
                  <a:xfrm>
                    <a:off x="1773313" y="3309839"/>
                    <a:ext cx="1933482" cy="103895"/>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defTabSz="457180"/>
                    <a:endParaRPr lang="en-US" sz="1800">
                      <a:solidFill>
                        <a:prstClr val="white"/>
                      </a:solidFill>
                      <a:latin typeface="Calibri"/>
                    </a:endParaRPr>
                  </a:p>
                </p:txBody>
              </p:sp>
            </p:grpSp>
            <p:grpSp>
              <p:nvGrpSpPr>
                <p:cNvPr id="44" name="Group 43"/>
                <p:cNvGrpSpPr>
                  <a:grpSpLocks noChangeAspect="1"/>
                </p:cNvGrpSpPr>
                <p:nvPr/>
              </p:nvGrpSpPr>
              <p:grpSpPr>
                <a:xfrm>
                  <a:off x="6341422" y="5314302"/>
                  <a:ext cx="1330270" cy="1306990"/>
                  <a:chOff x="4505308" y="2363645"/>
                  <a:chExt cx="2177522" cy="2139416"/>
                </a:xfrm>
              </p:grpSpPr>
              <p:pic>
                <p:nvPicPr>
                  <p:cNvPr id="57" name="Picture 56" descr="cok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524361" y="2344592"/>
                    <a:ext cx="2139416" cy="2177522"/>
                  </a:xfrm>
                  <a:prstGeom prst="rect">
                    <a:avLst/>
                  </a:prstGeom>
                </p:spPr>
              </p:pic>
              <p:sp>
                <p:nvSpPr>
                  <p:cNvPr id="58" name="Rectangle 57"/>
                  <p:cNvSpPr/>
                  <p:nvPr/>
                </p:nvSpPr>
                <p:spPr>
                  <a:xfrm>
                    <a:off x="4619718" y="3727014"/>
                    <a:ext cx="1933482" cy="103895"/>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defTabSz="457180"/>
                    <a:endParaRPr lang="en-US" sz="1800">
                      <a:solidFill>
                        <a:prstClr val="white"/>
                      </a:solidFill>
                      <a:latin typeface="Calibri"/>
                    </a:endParaRPr>
                  </a:p>
                </p:txBody>
              </p:sp>
            </p:grpSp>
            <p:sp>
              <p:nvSpPr>
                <p:cNvPr id="6" name="Rectangle 5"/>
                <p:cNvSpPr>
                  <a:spLocks noChangeAspect="1"/>
                </p:cNvSpPr>
                <p:nvPr/>
              </p:nvSpPr>
              <p:spPr>
                <a:xfrm>
                  <a:off x="1228593" y="4985499"/>
                  <a:ext cx="1815959" cy="13708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80"/>
                  <a:endParaRPr lang="en-US" sz="1800">
                    <a:solidFill>
                      <a:prstClr val="white"/>
                    </a:solidFill>
                    <a:latin typeface="Calibri"/>
                  </a:endParaRPr>
                </a:p>
              </p:txBody>
            </p:sp>
            <p:sp>
              <p:nvSpPr>
                <p:cNvPr id="8" name="TextBox 7"/>
                <p:cNvSpPr txBox="1"/>
                <p:nvPr/>
              </p:nvSpPr>
              <p:spPr>
                <a:xfrm>
                  <a:off x="-19619" y="5255938"/>
                  <a:ext cx="1085969" cy="954236"/>
                </a:xfrm>
                <a:prstGeom prst="rect">
                  <a:avLst/>
                </a:prstGeom>
                <a:noFill/>
              </p:spPr>
              <p:txBody>
                <a:bodyPr wrap="square" rtlCol="0">
                  <a:spAutoFit/>
                </a:bodyPr>
                <a:lstStyle/>
                <a:p>
                  <a:pPr defTabSz="457180"/>
                  <a:r>
                    <a:rPr lang="en-US" sz="1800" dirty="0">
                      <a:solidFill>
                        <a:prstClr val="black"/>
                      </a:solidFill>
                      <a:latin typeface="Calibri"/>
                    </a:rPr>
                    <a:t>Image</a:t>
                  </a:r>
                </a:p>
                <a:p>
                  <a:pPr defTabSz="457180"/>
                  <a:r>
                    <a:rPr lang="en-US" sz="1800" dirty="0">
                      <a:solidFill>
                        <a:prstClr val="black"/>
                      </a:solidFill>
                      <a:latin typeface="Calibri"/>
                    </a:rPr>
                    <a:t>(</a:t>
                  </a:r>
                  <a:r>
                    <a:rPr lang="en-US" sz="2200" dirty="0" err="1">
                      <a:solidFill>
                        <a:prstClr val="black"/>
                      </a:solidFill>
                      <a:latin typeface="Calibri"/>
                    </a:rPr>
                    <a:t>X</a:t>
                  </a:r>
                  <a:r>
                    <a:rPr lang="en-US" sz="2200" baseline="-25000" dirty="0" err="1">
                      <a:solidFill>
                        <a:prstClr val="black"/>
                      </a:solidFill>
                      <a:latin typeface="Calibri"/>
                    </a:rPr>
                    <a:t>t</a:t>
                  </a:r>
                  <a:r>
                    <a:rPr lang="en-US" sz="1800" dirty="0">
                      <a:solidFill>
                        <a:prstClr val="black"/>
                      </a:solidFill>
                      <a:latin typeface="Calibri"/>
                    </a:rPr>
                    <a:t>)</a:t>
                  </a:r>
                </a:p>
              </p:txBody>
            </p:sp>
            <p:grpSp>
              <p:nvGrpSpPr>
                <p:cNvPr id="9" name="Group 8"/>
                <p:cNvGrpSpPr/>
                <p:nvPr/>
              </p:nvGrpSpPr>
              <p:grpSpPr>
                <a:xfrm>
                  <a:off x="3500581" y="5156192"/>
                  <a:ext cx="1616807" cy="1067559"/>
                  <a:chOff x="2057521" y="5126388"/>
                  <a:chExt cx="1616807" cy="1321492"/>
                </a:xfrm>
              </p:grpSpPr>
              <p:sp>
                <p:nvSpPr>
                  <p:cNvPr id="10" name="Rectangle 9"/>
                  <p:cNvSpPr/>
                  <p:nvPr/>
                </p:nvSpPr>
                <p:spPr>
                  <a:xfrm>
                    <a:off x="2057521" y="5126388"/>
                    <a:ext cx="1601244" cy="1317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80"/>
                    <a:endParaRPr lang="en-US" sz="1800">
                      <a:solidFill>
                        <a:prstClr val="white"/>
                      </a:solidFill>
                      <a:latin typeface="Calibri"/>
                    </a:endParaRPr>
                  </a:p>
                </p:txBody>
              </p:sp>
              <p:sp>
                <p:nvSpPr>
                  <p:cNvPr id="11" name="TextBox 10"/>
                  <p:cNvSpPr txBox="1"/>
                  <p:nvPr/>
                </p:nvSpPr>
                <p:spPr>
                  <a:xfrm>
                    <a:off x="2073084" y="5266666"/>
                    <a:ext cx="1601244" cy="1181214"/>
                  </a:xfrm>
                  <a:prstGeom prst="rect">
                    <a:avLst/>
                  </a:prstGeom>
                  <a:noFill/>
                </p:spPr>
                <p:txBody>
                  <a:bodyPr wrap="square" rtlCol="0">
                    <a:spAutoFit/>
                  </a:bodyPr>
                  <a:lstStyle/>
                  <a:p>
                    <a:pPr defTabSz="457180"/>
                    <a:r>
                      <a:rPr lang="en-US" sz="1800" dirty="0">
                        <a:solidFill>
                          <a:prstClr val="black"/>
                        </a:solidFill>
                        <a:latin typeface="Calibri"/>
                      </a:rPr>
                      <a:t>Action</a:t>
                    </a:r>
                    <a:endParaRPr lang="en-US" sz="1800" baseline="-25000" dirty="0">
                      <a:solidFill>
                        <a:prstClr val="black"/>
                      </a:solidFill>
                      <a:latin typeface="Calibri"/>
                    </a:endParaRPr>
                  </a:p>
                  <a:p>
                    <a:pPr defTabSz="457180"/>
                    <a:r>
                      <a:rPr lang="en-US" sz="1800" dirty="0">
                        <a:solidFill>
                          <a:prstClr val="black"/>
                        </a:solidFill>
                        <a:latin typeface="Calibri"/>
                      </a:rPr>
                      <a:t>(</a:t>
                    </a:r>
                    <a:r>
                      <a:rPr lang="en-US" sz="2200" dirty="0" err="1">
                        <a:solidFill>
                          <a:prstClr val="black"/>
                        </a:solidFill>
                        <a:latin typeface="Calibri"/>
                      </a:rPr>
                      <a:t>u</a:t>
                    </a:r>
                    <a:r>
                      <a:rPr lang="en-US" sz="2200" baseline="-25000" dirty="0" err="1">
                        <a:solidFill>
                          <a:prstClr val="black"/>
                        </a:solidFill>
                        <a:latin typeface="Calibri"/>
                      </a:rPr>
                      <a:t>t</a:t>
                    </a:r>
                    <a:r>
                      <a:rPr lang="en-US" sz="1800" dirty="0">
                        <a:solidFill>
                          <a:prstClr val="black"/>
                        </a:solidFill>
                        <a:latin typeface="Calibri"/>
                      </a:rPr>
                      <a:t>)</a:t>
                    </a:r>
                  </a:p>
                </p:txBody>
              </p:sp>
            </p:grpSp>
            <p:grpSp>
              <p:nvGrpSpPr>
                <p:cNvPr id="12" name="Group 11"/>
                <p:cNvGrpSpPr/>
                <p:nvPr/>
              </p:nvGrpSpPr>
              <p:grpSpPr>
                <a:xfrm>
                  <a:off x="1335950" y="3439025"/>
                  <a:ext cx="1601244" cy="1064324"/>
                  <a:chOff x="2057521" y="5126388"/>
                  <a:chExt cx="1601244" cy="1317489"/>
                </a:xfrm>
              </p:grpSpPr>
              <p:sp>
                <p:nvSpPr>
                  <p:cNvPr id="13" name="Rectangle 12"/>
                  <p:cNvSpPr/>
                  <p:nvPr/>
                </p:nvSpPr>
                <p:spPr>
                  <a:xfrm>
                    <a:off x="2057521" y="5126388"/>
                    <a:ext cx="1601244" cy="1317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80"/>
                    <a:endParaRPr lang="en-US" sz="1800">
                      <a:solidFill>
                        <a:prstClr val="white"/>
                      </a:solidFill>
                      <a:latin typeface="Calibri"/>
                    </a:endParaRPr>
                  </a:p>
                </p:txBody>
              </p:sp>
              <p:sp>
                <p:nvSpPr>
                  <p:cNvPr id="14" name="TextBox 13"/>
                  <p:cNvSpPr txBox="1"/>
                  <p:nvPr/>
                </p:nvSpPr>
                <p:spPr>
                  <a:xfrm>
                    <a:off x="2057521" y="5285931"/>
                    <a:ext cx="1601244" cy="1078501"/>
                  </a:xfrm>
                  <a:prstGeom prst="rect">
                    <a:avLst/>
                  </a:prstGeom>
                  <a:noFill/>
                </p:spPr>
                <p:txBody>
                  <a:bodyPr wrap="square" rtlCol="0">
                    <a:spAutoFit/>
                  </a:bodyPr>
                  <a:lstStyle/>
                  <a:p>
                    <a:pPr defTabSz="457180"/>
                    <a:r>
                      <a:rPr lang="en-US" sz="1800" dirty="0">
                        <a:solidFill>
                          <a:prstClr val="black"/>
                        </a:solidFill>
                        <a:latin typeface="Calibri"/>
                      </a:rPr>
                      <a:t>Image Encoder</a:t>
                    </a:r>
                    <a:endParaRPr lang="en-US" sz="1800" baseline="-25000" dirty="0">
                      <a:solidFill>
                        <a:prstClr val="black"/>
                      </a:solidFill>
                      <a:latin typeface="Calibri"/>
                    </a:endParaRPr>
                  </a:p>
                </p:txBody>
              </p:sp>
            </p:grpSp>
            <p:cxnSp>
              <p:nvCxnSpPr>
                <p:cNvPr id="16" name="Straight Arrow Connector 15"/>
                <p:cNvCxnSpPr>
                  <a:endCxn id="13" idx="2"/>
                </p:cNvCxnSpPr>
                <p:nvPr/>
              </p:nvCxnSpPr>
              <p:spPr>
                <a:xfrm flipH="1" flipV="1">
                  <a:off x="2136572" y="4503349"/>
                  <a:ext cx="1" cy="482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0"/>
                  <a:endCxn id="48" idx="2"/>
                </p:cNvCxnSpPr>
                <p:nvPr/>
              </p:nvCxnSpPr>
              <p:spPr>
                <a:xfrm flipV="1">
                  <a:off x="4301203" y="4512947"/>
                  <a:ext cx="10295" cy="643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3510876" y="3448623"/>
                  <a:ext cx="1601244" cy="1064324"/>
                  <a:chOff x="2057521" y="5126388"/>
                  <a:chExt cx="1601244" cy="1317489"/>
                </a:xfrm>
              </p:grpSpPr>
              <p:sp>
                <p:nvSpPr>
                  <p:cNvPr id="48" name="Rectangle 47"/>
                  <p:cNvSpPr/>
                  <p:nvPr/>
                </p:nvSpPr>
                <p:spPr>
                  <a:xfrm>
                    <a:off x="2057521" y="5126388"/>
                    <a:ext cx="1601244" cy="1317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457180"/>
                    <a:endParaRPr lang="en-US" sz="1800">
                      <a:solidFill>
                        <a:prstClr val="white"/>
                      </a:solidFill>
                      <a:latin typeface="Calibri"/>
                    </a:endParaRPr>
                  </a:p>
                </p:txBody>
              </p:sp>
              <p:sp>
                <p:nvSpPr>
                  <p:cNvPr id="49" name="TextBox 48"/>
                  <p:cNvSpPr txBox="1"/>
                  <p:nvPr/>
                </p:nvSpPr>
                <p:spPr>
                  <a:xfrm>
                    <a:off x="2057521" y="5266667"/>
                    <a:ext cx="1601244" cy="1078502"/>
                  </a:xfrm>
                  <a:prstGeom prst="rect">
                    <a:avLst/>
                  </a:prstGeom>
                  <a:noFill/>
                </p:spPr>
                <p:txBody>
                  <a:bodyPr wrap="square" rtlCol="0">
                    <a:spAutoFit/>
                  </a:bodyPr>
                  <a:lstStyle/>
                  <a:p>
                    <a:pPr defTabSz="457180"/>
                    <a:r>
                      <a:rPr lang="en-US" sz="1800" dirty="0">
                        <a:solidFill>
                          <a:prstClr val="black"/>
                        </a:solidFill>
                        <a:latin typeface="Calibri"/>
                      </a:rPr>
                      <a:t>Action Encoder</a:t>
                    </a:r>
                    <a:endParaRPr lang="en-US" sz="1800" baseline="-25000" dirty="0">
                      <a:solidFill>
                        <a:prstClr val="black"/>
                      </a:solidFill>
                      <a:latin typeface="Calibri"/>
                    </a:endParaRPr>
                  </a:p>
                </p:txBody>
              </p:sp>
            </p:grpSp>
          </p:grpSp>
        </p:grpSp>
        <p:cxnSp>
          <p:nvCxnSpPr>
            <p:cNvPr id="36" name="Straight Connector 35"/>
            <p:cNvCxnSpPr/>
            <p:nvPr/>
          </p:nvCxnSpPr>
          <p:spPr>
            <a:xfrm flipV="1">
              <a:off x="6065037" y="6264814"/>
              <a:ext cx="1815959" cy="1"/>
            </a:xfrm>
            <a:prstGeom prst="line">
              <a:avLst/>
            </a:prstGeom>
            <a:ln w="12700" cmpd="sng"/>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5954046" y="3975683"/>
            <a:ext cx="3189954" cy="923326"/>
          </a:xfrm>
          <a:prstGeom prst="rect">
            <a:avLst/>
          </a:prstGeom>
          <a:noFill/>
        </p:spPr>
        <p:txBody>
          <a:bodyPr wrap="square" lIns="91436" tIns="45718" rIns="91436" bIns="45718" rtlCol="0">
            <a:spAutoFit/>
          </a:bodyPr>
          <a:lstStyle/>
          <a:p>
            <a:pPr defTabSz="457180"/>
            <a:r>
              <a:rPr lang="en-US" sz="1800" dirty="0">
                <a:solidFill>
                  <a:prstClr val="black"/>
                </a:solidFill>
                <a:latin typeface="Calibri"/>
              </a:rPr>
              <a:t>Simultaneously learn and predict in an abstract features space (</a:t>
            </a:r>
            <a:r>
              <a:rPr lang="en-US" sz="1800" dirty="0" err="1">
                <a:solidFill>
                  <a:prstClr val="black"/>
                </a:solidFill>
                <a:latin typeface="Calibri"/>
              </a:rPr>
              <a:t>Z</a:t>
            </a:r>
            <a:r>
              <a:rPr lang="en-US" sz="1800" baseline="-25000" dirty="0" err="1">
                <a:solidFill>
                  <a:prstClr val="black"/>
                </a:solidFill>
                <a:latin typeface="Calibri"/>
              </a:rPr>
              <a:t>t</a:t>
            </a:r>
            <a:r>
              <a:rPr lang="en-US" sz="1800" dirty="0">
                <a:solidFill>
                  <a:prstClr val="black"/>
                </a:solidFill>
                <a:latin typeface="Calibri"/>
              </a:rPr>
              <a:t>)</a:t>
            </a:r>
          </a:p>
        </p:txBody>
      </p:sp>
      <p:sp>
        <p:nvSpPr>
          <p:cNvPr id="71" name="TextBox 70"/>
          <p:cNvSpPr txBox="1"/>
          <p:nvPr/>
        </p:nvSpPr>
        <p:spPr>
          <a:xfrm>
            <a:off x="5860956" y="2135921"/>
            <a:ext cx="3189954" cy="646327"/>
          </a:xfrm>
          <a:prstGeom prst="rect">
            <a:avLst/>
          </a:prstGeom>
          <a:noFill/>
        </p:spPr>
        <p:txBody>
          <a:bodyPr wrap="square" lIns="91436" tIns="45718" rIns="91436" bIns="45718" rtlCol="0">
            <a:spAutoFit/>
          </a:bodyPr>
          <a:lstStyle/>
          <a:p>
            <a:pPr defTabSz="457180"/>
            <a:r>
              <a:rPr lang="en-US" sz="1800" dirty="0">
                <a:solidFill>
                  <a:prstClr val="black"/>
                </a:solidFill>
                <a:latin typeface="Calibri"/>
              </a:rPr>
              <a:t>Forward model regularizes inverse model !!</a:t>
            </a:r>
          </a:p>
        </p:txBody>
      </p:sp>
      <p:cxnSp>
        <p:nvCxnSpPr>
          <p:cNvPr id="72" name="Straight Arrow Connector 71"/>
          <p:cNvCxnSpPr/>
          <p:nvPr/>
        </p:nvCxnSpPr>
        <p:spPr>
          <a:xfrm flipH="1" flipV="1">
            <a:off x="5187389" y="4090782"/>
            <a:ext cx="1" cy="3576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4593456" y="4448476"/>
            <a:ext cx="1187860" cy="789553"/>
          </a:xfrm>
          <a:prstGeom prst="rect">
            <a:avLst/>
          </a:prstGeom>
          <a:noFill/>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defTabSz="457180"/>
            <a:endParaRPr lang="en-US" sz="1800">
              <a:solidFill>
                <a:prstClr val="white"/>
              </a:solidFill>
              <a:latin typeface="Calibri"/>
            </a:endParaRPr>
          </a:p>
        </p:txBody>
      </p:sp>
      <p:sp>
        <p:nvSpPr>
          <p:cNvPr id="74" name="TextBox 73"/>
          <p:cNvSpPr txBox="1"/>
          <p:nvPr/>
        </p:nvSpPr>
        <p:spPr>
          <a:xfrm>
            <a:off x="4593456" y="4544080"/>
            <a:ext cx="1187860" cy="646327"/>
          </a:xfrm>
          <a:prstGeom prst="rect">
            <a:avLst/>
          </a:prstGeom>
          <a:noFill/>
        </p:spPr>
        <p:txBody>
          <a:bodyPr wrap="square" lIns="91436" tIns="45718" rIns="91436" bIns="45718" rtlCol="0">
            <a:spAutoFit/>
          </a:bodyPr>
          <a:lstStyle/>
          <a:p>
            <a:pPr defTabSz="457180"/>
            <a:r>
              <a:rPr lang="en-US" sz="1800" dirty="0">
                <a:solidFill>
                  <a:prstClr val="black"/>
                </a:solidFill>
                <a:latin typeface="Calibri"/>
              </a:rPr>
              <a:t>Image Encoder</a:t>
            </a:r>
            <a:endParaRPr lang="en-US" sz="1800" baseline="-25000" dirty="0">
              <a:solidFill>
                <a:prstClr val="black"/>
              </a:solidFill>
              <a:latin typeface="Calibri"/>
            </a:endParaRPr>
          </a:p>
        </p:txBody>
      </p:sp>
      <p:cxnSp>
        <p:nvCxnSpPr>
          <p:cNvPr id="75" name="Straight Arrow Connector 74"/>
          <p:cNvCxnSpPr>
            <a:endCxn id="73" idx="2"/>
          </p:cNvCxnSpPr>
          <p:nvPr/>
        </p:nvCxnSpPr>
        <p:spPr>
          <a:xfrm flipH="1" flipV="1">
            <a:off x="5187389" y="5238011"/>
            <a:ext cx="1" cy="3576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flipV="1">
            <a:off x="138555" y="3960090"/>
            <a:ext cx="1155683" cy="326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83" idx="1"/>
          </p:cNvCxnSpPr>
          <p:nvPr/>
        </p:nvCxnSpPr>
        <p:spPr>
          <a:xfrm rot="5400000" flipH="1" flipV="1">
            <a:off x="-146908" y="1823361"/>
            <a:ext cx="2457651" cy="185849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pic>
        <p:nvPicPr>
          <p:cNvPr id="83" name="Picture 82" descr="hand-poke-2.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168" y="931171"/>
            <a:ext cx="1521247" cy="1185204"/>
          </a:xfrm>
          <a:prstGeom prst="rect">
            <a:avLst/>
          </a:prstGeom>
        </p:spPr>
      </p:pic>
      <p:cxnSp>
        <p:nvCxnSpPr>
          <p:cNvPr id="88" name="Elbow Connector 87"/>
          <p:cNvCxnSpPr>
            <a:stCxn id="39" idx="3"/>
            <a:endCxn id="83" idx="3"/>
          </p:cNvCxnSpPr>
          <p:nvPr/>
        </p:nvCxnSpPr>
        <p:spPr>
          <a:xfrm flipH="1" flipV="1">
            <a:off x="3532409" y="1523773"/>
            <a:ext cx="2006247" cy="2370094"/>
          </a:xfrm>
          <a:prstGeom prst="bentConnector3">
            <a:avLst>
              <a:gd name="adj1" fmla="val -427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56455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defTabSz="457130"/>
            <a:endParaRPr lang="en-US" sz="1800">
              <a:solidFill>
                <a:prstClr val="white"/>
              </a:solidFill>
              <a:latin typeface="Calibri"/>
            </a:endParaRPr>
          </a:p>
        </p:txBody>
      </p:sp>
      <p:pic>
        <p:nvPicPr>
          <p:cNvPr id="2" name="generaliz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9144000" cy="5715000"/>
          </a:xfrm>
          <a:prstGeom prst="rect">
            <a:avLst/>
          </a:prstGeom>
        </p:spPr>
      </p:pic>
      <p:sp>
        <p:nvSpPr>
          <p:cNvPr id="5" name="TextBox 4"/>
          <p:cNvSpPr txBox="1"/>
          <p:nvPr/>
        </p:nvSpPr>
        <p:spPr>
          <a:xfrm>
            <a:off x="91812" y="151336"/>
            <a:ext cx="6788161" cy="553998"/>
          </a:xfrm>
          <a:prstGeom prst="rect">
            <a:avLst/>
          </a:prstGeom>
          <a:noFill/>
        </p:spPr>
        <p:txBody>
          <a:bodyPr wrap="square" lIns="91425" tIns="45713" rIns="91425" bIns="45713" rtlCol="0">
            <a:spAutoFit/>
          </a:bodyPr>
          <a:lstStyle/>
          <a:p>
            <a:pPr algn="l" defTabSz="457130"/>
            <a:r>
              <a:rPr lang="en-US" sz="3000" dirty="0">
                <a:solidFill>
                  <a:prstClr val="white"/>
                </a:solidFill>
                <a:latin typeface="Arial" charset="0"/>
                <a:ea typeface="ＭＳ Ｐゴシック" charset="0"/>
                <a:cs typeface="ＭＳ Ｐゴシック" charset="0"/>
              </a:rPr>
              <a:t>More Generalization</a:t>
            </a:r>
          </a:p>
        </p:txBody>
      </p:sp>
    </p:spTree>
    <p:extLst>
      <p:ext uri="{BB962C8B-B14F-4D97-AF65-F5344CB8AC3E}">
        <p14:creationId xmlns:p14="http://schemas.microsoft.com/office/powerpoint/2010/main" val="344163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633418"/>
            <a:ext cx="7772400" cy="1362075"/>
          </a:xfrm>
        </p:spPr>
        <p:txBody>
          <a:bodyPr>
            <a:normAutofit fontScale="90000"/>
          </a:bodyPr>
          <a:lstStyle/>
          <a:p>
            <a:pPr algn="ctr"/>
            <a:r>
              <a:rPr lang="en-US" dirty="0" smtClean="0"/>
              <a:t>Combining self supervision with imitation for vision based rope manipulation</a:t>
            </a:r>
            <a:endParaRPr lang="en-US" dirty="0"/>
          </a:p>
        </p:txBody>
      </p:sp>
      <p:sp>
        <p:nvSpPr>
          <p:cNvPr id="4" name="TextBox 3"/>
          <p:cNvSpPr txBox="1"/>
          <p:nvPr/>
        </p:nvSpPr>
        <p:spPr>
          <a:xfrm>
            <a:off x="148731" y="4659459"/>
            <a:ext cx="8912326" cy="1569658"/>
          </a:xfrm>
          <a:prstGeom prst="rect">
            <a:avLst/>
          </a:prstGeom>
          <a:noFill/>
        </p:spPr>
        <p:txBody>
          <a:bodyPr wrap="square" lIns="91438" tIns="45719" rIns="91438" bIns="45719" rtlCol="0">
            <a:spAutoFit/>
          </a:bodyPr>
          <a:lstStyle/>
          <a:p>
            <a:pPr algn="ctr"/>
            <a:r>
              <a:rPr lang="en-US" sz="2400" dirty="0" err="1"/>
              <a:t>Ashvin</a:t>
            </a:r>
            <a:r>
              <a:rPr lang="en-US" sz="2400" dirty="0"/>
              <a:t> Nair*, Dian Chen*, Pulkit Agrawal*,</a:t>
            </a:r>
          </a:p>
          <a:p>
            <a:pPr algn="ctr"/>
            <a:r>
              <a:rPr lang="en-US" sz="2400" dirty="0"/>
              <a:t> Phillip </a:t>
            </a:r>
            <a:r>
              <a:rPr lang="en-US" sz="2400" dirty="0" err="1"/>
              <a:t>Isola</a:t>
            </a:r>
            <a:r>
              <a:rPr lang="en-US" sz="2400" dirty="0"/>
              <a:t>, Pieter </a:t>
            </a:r>
            <a:r>
              <a:rPr lang="en-US" sz="2400" dirty="0" err="1"/>
              <a:t>Abbeel</a:t>
            </a:r>
            <a:r>
              <a:rPr lang="en-US" sz="2400" dirty="0"/>
              <a:t>, Jitendra Malik, Sergey Levine</a:t>
            </a:r>
          </a:p>
          <a:p>
            <a:pPr algn="ctr"/>
            <a:r>
              <a:rPr lang="en-US" sz="2400" dirty="0"/>
              <a:t>ICRA, 2017</a:t>
            </a:r>
          </a:p>
          <a:p>
            <a:pPr algn="ctr"/>
            <a:endParaRPr lang="en-US" sz="2400" dirty="0"/>
          </a:p>
        </p:txBody>
      </p:sp>
      <p:pic>
        <p:nvPicPr>
          <p:cNvPr id="3" name="Picture 2" descr="Dia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702" y="137320"/>
            <a:ext cx="1948855" cy="1948855"/>
          </a:xfrm>
          <a:prstGeom prst="rect">
            <a:avLst/>
          </a:prstGeom>
        </p:spPr>
      </p:pic>
      <p:sp>
        <p:nvSpPr>
          <p:cNvPr id="6" name="TextBox 5"/>
          <p:cNvSpPr txBox="1"/>
          <p:nvPr/>
        </p:nvSpPr>
        <p:spPr>
          <a:xfrm>
            <a:off x="7768267" y="881044"/>
            <a:ext cx="1521617" cy="461663"/>
          </a:xfrm>
          <a:prstGeom prst="rect">
            <a:avLst/>
          </a:prstGeom>
          <a:noFill/>
        </p:spPr>
        <p:txBody>
          <a:bodyPr wrap="square" lIns="91438" tIns="45719" rIns="91438" bIns="45719" rtlCol="0">
            <a:spAutoFit/>
          </a:bodyPr>
          <a:lstStyle/>
          <a:p>
            <a:r>
              <a:rPr lang="en-US" sz="2400" dirty="0"/>
              <a:t>Dian</a:t>
            </a:r>
          </a:p>
        </p:txBody>
      </p:sp>
      <p:pic>
        <p:nvPicPr>
          <p:cNvPr id="7" name="Picture 6" descr="ashv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666" y="137303"/>
            <a:ext cx="1956816" cy="1956816"/>
          </a:xfrm>
          <a:prstGeom prst="rect">
            <a:avLst/>
          </a:prstGeom>
        </p:spPr>
      </p:pic>
      <p:sp>
        <p:nvSpPr>
          <p:cNvPr id="8" name="TextBox 7"/>
          <p:cNvSpPr txBox="1"/>
          <p:nvPr/>
        </p:nvSpPr>
        <p:spPr>
          <a:xfrm>
            <a:off x="-179592" y="861815"/>
            <a:ext cx="1521617" cy="461663"/>
          </a:xfrm>
          <a:prstGeom prst="rect">
            <a:avLst/>
          </a:prstGeom>
          <a:noFill/>
        </p:spPr>
        <p:txBody>
          <a:bodyPr wrap="square" lIns="91438" tIns="45719" rIns="91438" bIns="45719" rtlCol="0">
            <a:spAutoFit/>
          </a:bodyPr>
          <a:lstStyle/>
          <a:p>
            <a:pPr algn="r"/>
            <a:r>
              <a:rPr lang="en-US" sz="2400" dirty="0" err="1"/>
              <a:t>Ashvin</a:t>
            </a:r>
            <a:endParaRPr lang="en-US" sz="2400" dirty="0"/>
          </a:p>
        </p:txBody>
      </p:sp>
    </p:spTree>
    <p:extLst>
      <p:ext uri="{BB962C8B-B14F-4D97-AF65-F5344CB8AC3E}">
        <p14:creationId xmlns:p14="http://schemas.microsoft.com/office/powerpoint/2010/main" val="32111465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0" y="0"/>
            <a:ext cx="9144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pic>
        <p:nvPicPr>
          <p:cNvPr id="4" name="rope_demos_v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500"/>
            <a:ext cx="9144000" cy="5715000"/>
          </a:xfrm>
          <a:prstGeom prst="rect">
            <a:avLst/>
          </a:prstGeom>
        </p:spPr>
      </p:pic>
      <p:sp>
        <p:nvSpPr>
          <p:cNvPr id="5" name="TextBox 4"/>
          <p:cNvSpPr txBox="1"/>
          <p:nvPr/>
        </p:nvSpPr>
        <p:spPr>
          <a:xfrm>
            <a:off x="91810" y="151336"/>
            <a:ext cx="8874329" cy="553996"/>
          </a:xfrm>
          <a:prstGeom prst="rect">
            <a:avLst/>
          </a:prstGeom>
          <a:noFill/>
        </p:spPr>
        <p:txBody>
          <a:bodyPr wrap="square" lIns="91438" tIns="45719" rIns="91438" bIns="45719" rtlCol="0">
            <a:spAutoFit/>
          </a:bodyPr>
          <a:lstStyle/>
          <a:p>
            <a:r>
              <a:rPr lang="en-US" sz="3000" dirty="0">
                <a:solidFill>
                  <a:schemeClr val="bg1"/>
                </a:solidFill>
              </a:rPr>
              <a:t>Results</a:t>
            </a:r>
          </a:p>
        </p:txBody>
      </p:sp>
    </p:spTree>
    <p:extLst>
      <p:ext uri="{BB962C8B-B14F-4D97-AF65-F5344CB8AC3E}">
        <p14:creationId xmlns:p14="http://schemas.microsoft.com/office/powerpoint/2010/main" val="3699300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p:cNvSpPr>
            <a:spLocks noGrp="1"/>
          </p:cNvSpPr>
          <p:nvPr>
            <p:ph type="title"/>
          </p:nvPr>
        </p:nvSpPr>
        <p:spPr>
          <a:xfrm>
            <a:off x="457200" y="274654"/>
            <a:ext cx="8229600" cy="936625"/>
          </a:xfrm>
        </p:spPr>
        <p:txBody>
          <a:bodyPr/>
          <a:lstStyle/>
          <a:p>
            <a:pPr eaLnBrk="1" hangingPunct="1"/>
            <a:r>
              <a:rPr lang="en-US" dirty="0" smtClean="0">
                <a:latin typeface="Calibri" charset="0"/>
                <a:ea typeface="ＭＳ Ｐゴシック" charset="0"/>
                <a:cs typeface="ＭＳ Ｐゴシック" charset="0"/>
              </a:rPr>
              <a:t>Embodied Cognition</a:t>
            </a:r>
            <a:endParaRPr lang="en-US" dirty="0">
              <a:latin typeface="Calibri" charset="0"/>
              <a:ea typeface="ＭＳ Ｐゴシック" charset="0"/>
              <a:cs typeface="ＭＳ Ｐゴシック" charset="0"/>
            </a:endParaRPr>
          </a:p>
        </p:txBody>
      </p:sp>
      <p:sp>
        <p:nvSpPr>
          <p:cNvPr id="147458" name="TextBox 3"/>
          <p:cNvSpPr txBox="1">
            <a:spLocks noChangeArrowheads="1"/>
          </p:cNvSpPr>
          <p:nvPr/>
        </p:nvSpPr>
        <p:spPr bwMode="auto">
          <a:xfrm>
            <a:off x="2111375" y="3559175"/>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147459" name="TextBox 2"/>
          <p:cNvSpPr txBox="1">
            <a:spLocks noChangeArrowheads="1"/>
          </p:cNvSpPr>
          <p:nvPr/>
        </p:nvSpPr>
        <p:spPr bwMode="auto">
          <a:xfrm>
            <a:off x="3235336" y="1331178"/>
            <a:ext cx="28990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smtClean="0">
                <a:latin typeface="Arial" charset="0"/>
                <a:ea typeface="ＭＳ Ｐゴシック" charset="0"/>
                <a:cs typeface="ＭＳ Ｐゴシック" charset="0"/>
              </a:rPr>
              <a:t>           Vision</a:t>
            </a:r>
          </a:p>
          <a:p>
            <a:pPr algn="l" eaLnBrk="1" hangingPunct="1"/>
            <a:r>
              <a:rPr lang="en-US" sz="2400" dirty="0" smtClean="0">
                <a:latin typeface="Arial" charset="0"/>
                <a:ea typeface="ＭＳ Ｐゴシック" charset="0"/>
                <a:cs typeface="ＭＳ Ｐゴシック" charset="0"/>
              </a:rPr>
              <a:t>(</a:t>
            </a:r>
            <a:r>
              <a:rPr lang="en-US" sz="2400" dirty="0" err="1" smtClean="0">
                <a:latin typeface="Arial" charset="0"/>
                <a:ea typeface="ＭＳ Ｐゴシック" charset="0"/>
                <a:cs typeface="ＭＳ Ｐゴシック" charset="0"/>
              </a:rPr>
              <a:t>broadly,perception</a:t>
            </a:r>
            <a:r>
              <a:rPr lang="en-US" sz="2400" dirty="0" smtClean="0">
                <a:latin typeface="Arial" charset="0"/>
                <a:ea typeface="ＭＳ Ｐゴシック" charset="0"/>
                <a:cs typeface="ＭＳ Ｐゴシック" charset="0"/>
              </a:rPr>
              <a:t>)</a:t>
            </a:r>
            <a:endParaRPr lang="en-US" sz="2400" dirty="0">
              <a:latin typeface="Arial" charset="0"/>
              <a:ea typeface="ＭＳ Ｐゴシック" charset="0"/>
              <a:cs typeface="ＭＳ Ｐゴシック" charset="0"/>
            </a:endParaRPr>
          </a:p>
        </p:txBody>
      </p:sp>
      <p:sp>
        <p:nvSpPr>
          <p:cNvPr id="147460" name="TextBox 3"/>
          <p:cNvSpPr txBox="1">
            <a:spLocks noChangeArrowheads="1"/>
          </p:cNvSpPr>
          <p:nvPr/>
        </p:nvSpPr>
        <p:spPr bwMode="auto">
          <a:xfrm>
            <a:off x="627064" y="4935145"/>
            <a:ext cx="26082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smtClean="0">
                <a:latin typeface="Arial" charset="0"/>
                <a:ea typeface="ＭＳ Ｐゴシック" charset="0"/>
                <a:cs typeface="ＭＳ Ｐゴシック" charset="0"/>
              </a:rPr>
              <a:t>   Motor Control </a:t>
            </a:r>
          </a:p>
          <a:p>
            <a:pPr algn="l" eaLnBrk="1" hangingPunct="1"/>
            <a:r>
              <a:rPr lang="en-US" sz="2400" dirty="0" smtClean="0">
                <a:latin typeface="Arial" charset="0"/>
                <a:ea typeface="ＭＳ Ｐゴシック" charset="0"/>
                <a:cs typeface="ＭＳ Ｐゴシック" charset="0"/>
              </a:rPr>
              <a:t>(</a:t>
            </a:r>
            <a:r>
              <a:rPr lang="en-US" sz="2400" dirty="0" err="1" smtClean="0">
                <a:latin typeface="Arial" charset="0"/>
                <a:ea typeface="ＭＳ Ｐゴシック" charset="0"/>
                <a:cs typeface="ＭＳ Ｐゴシック" charset="0"/>
              </a:rPr>
              <a:t>broadly,planning</a:t>
            </a:r>
            <a:r>
              <a:rPr lang="en-US" sz="2400" dirty="0" smtClean="0">
                <a:latin typeface="Arial" charset="0"/>
                <a:ea typeface="ＭＳ Ｐゴシック" charset="0"/>
                <a:cs typeface="ＭＳ Ｐゴシック" charset="0"/>
              </a:rPr>
              <a:t>)</a:t>
            </a:r>
            <a:endParaRPr lang="en-US" sz="2400" dirty="0">
              <a:latin typeface="Arial" charset="0"/>
              <a:ea typeface="ＭＳ Ｐゴシック" charset="0"/>
              <a:cs typeface="ＭＳ Ｐゴシック" charset="0"/>
            </a:endParaRPr>
          </a:p>
        </p:txBody>
      </p:sp>
      <p:sp>
        <p:nvSpPr>
          <p:cNvPr id="147461" name="TextBox 5"/>
          <p:cNvSpPr txBox="1">
            <a:spLocks noChangeArrowheads="1"/>
          </p:cNvSpPr>
          <p:nvPr/>
        </p:nvSpPr>
        <p:spPr bwMode="auto">
          <a:xfrm>
            <a:off x="6134383" y="4941904"/>
            <a:ext cx="3009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smtClean="0">
                <a:latin typeface="Arial" charset="0"/>
                <a:ea typeface="ＭＳ Ｐゴシック" charset="0"/>
                <a:cs typeface="ＭＳ Ｐゴシック" charset="0"/>
              </a:rPr>
              <a:t>      Language</a:t>
            </a:r>
          </a:p>
          <a:p>
            <a:pPr algn="l" eaLnBrk="1" hangingPunct="1"/>
            <a:r>
              <a:rPr lang="en-US" sz="2400" dirty="0" smtClean="0">
                <a:latin typeface="Arial" charset="0"/>
                <a:ea typeface="ＭＳ Ｐゴシック" charset="0"/>
                <a:cs typeface="ＭＳ Ｐゴシック" charset="0"/>
              </a:rPr>
              <a:t>Semantic Reasoning</a:t>
            </a:r>
            <a:endParaRPr lang="en-US" sz="2400" dirty="0">
              <a:latin typeface="Arial" charset="0"/>
              <a:ea typeface="ＭＳ Ｐゴシック" charset="0"/>
              <a:cs typeface="ＭＳ Ｐゴシック" charset="0"/>
            </a:endParaRP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21"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462760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Segmentation by Interaction: </a:t>
            </a:r>
            <a:r>
              <a:rPr lang="en-US" b="1" dirty="0" smtClean="0"/>
              <a:t>Setup</a:t>
            </a:r>
            <a:endParaRPr lang="en-US" b="1" dirty="0"/>
          </a:p>
        </p:txBody>
      </p:sp>
      <p:sp>
        <p:nvSpPr>
          <p:cNvPr id="32" name="Rectangle 31"/>
          <p:cNvSpPr/>
          <p:nvPr/>
        </p:nvSpPr>
        <p:spPr>
          <a:xfrm>
            <a:off x="26895" y="6415422"/>
            <a:ext cx="6179934" cy="307777"/>
          </a:xfrm>
          <a:prstGeom prst="rect">
            <a:avLst/>
          </a:prstGeom>
        </p:spPr>
        <p:txBody>
          <a:bodyPr wrap="none">
            <a:spAutoFit/>
          </a:bodyPr>
          <a:lstStyle/>
          <a:p>
            <a:pPr algn="l" fontAlgn="auto">
              <a:spcBef>
                <a:spcPts val="0"/>
              </a:spcBef>
              <a:spcAft>
                <a:spcPts val="0"/>
              </a:spcAft>
            </a:pPr>
            <a:r>
              <a:rPr lang="en-US" sz="1400" kern="0" dirty="0" smtClean="0">
                <a:solidFill>
                  <a:srgbClr val="0070C0"/>
                </a:solidFill>
                <a:latin typeface="Cambria" charset="0"/>
                <a:ea typeface="Cambria" charset="0"/>
                <a:cs typeface="Cambria" charset="0"/>
                <a:sym typeface="Arial"/>
              </a:rPr>
              <a:t>Pathak*, </a:t>
            </a:r>
            <a:r>
              <a:rPr lang="en-US" sz="1400" kern="0" dirty="0" err="1" smtClean="0">
                <a:solidFill>
                  <a:srgbClr val="0070C0"/>
                </a:solidFill>
                <a:latin typeface="Cambria" charset="0"/>
                <a:ea typeface="Cambria" charset="0"/>
                <a:cs typeface="Cambria" charset="0"/>
                <a:sym typeface="Arial"/>
              </a:rPr>
              <a:t>Shentu</a:t>
            </a:r>
            <a:r>
              <a:rPr lang="en-US" sz="1400" kern="0" dirty="0" smtClean="0">
                <a:solidFill>
                  <a:srgbClr val="0070C0"/>
                </a:solidFill>
                <a:latin typeface="Cambria" charset="0"/>
                <a:ea typeface="Cambria" charset="0"/>
                <a:cs typeface="Cambria" charset="0"/>
                <a:sym typeface="Arial"/>
              </a:rPr>
              <a:t>*, Chen*, Agrawal*, Levine, Darrell, Malik. In submission, 2018. </a:t>
            </a:r>
            <a:endParaRPr lang="en-US" sz="1400" kern="0" dirty="0">
              <a:solidFill>
                <a:srgbClr val="0070C0"/>
              </a:solidFill>
              <a:latin typeface="Cambria" charset="0"/>
              <a:ea typeface="Cambria" charset="0"/>
              <a:cs typeface="Cambria" charset="0"/>
              <a:sym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00" y="1168622"/>
            <a:ext cx="3568700" cy="4879828"/>
          </a:xfrm>
          <a:prstGeom prst="rect">
            <a:avLst/>
          </a:prstGeom>
        </p:spPr>
      </p:pic>
    </p:spTree>
    <p:extLst>
      <p:ext uri="{BB962C8B-B14F-4D97-AF65-F5344CB8AC3E}">
        <p14:creationId xmlns:p14="http://schemas.microsoft.com/office/powerpoint/2010/main" val="6374818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6895" y="6164409"/>
            <a:ext cx="6179934" cy="523220"/>
          </a:xfrm>
          <a:prstGeom prst="rect">
            <a:avLst/>
          </a:prstGeom>
        </p:spPr>
        <p:txBody>
          <a:bodyPr wrap="none">
            <a:spAutoFit/>
          </a:bodyPr>
          <a:lstStyle/>
          <a:p>
            <a:pPr algn="l" fontAlgn="auto">
              <a:spcBef>
                <a:spcPts val="0"/>
              </a:spcBef>
              <a:spcAft>
                <a:spcPts val="0"/>
              </a:spcAft>
            </a:pPr>
            <a:r>
              <a:rPr lang="en-US" sz="1400" kern="0" dirty="0" smtClean="0">
                <a:solidFill>
                  <a:srgbClr val="0070C0"/>
                </a:solidFill>
                <a:latin typeface="Cambria" charset="0"/>
                <a:ea typeface="Cambria" charset="0"/>
                <a:cs typeface="Cambria" charset="0"/>
                <a:sym typeface="Arial"/>
              </a:rPr>
              <a:t>Learning Instance Segmentation </a:t>
            </a:r>
            <a:r>
              <a:rPr lang="en-US" sz="1400" kern="0" dirty="0">
                <a:solidFill>
                  <a:srgbClr val="0070C0"/>
                </a:solidFill>
                <a:latin typeface="Cambria" charset="0"/>
                <a:ea typeface="Cambria" charset="0"/>
                <a:cs typeface="Cambria" charset="0"/>
                <a:sym typeface="Arial"/>
              </a:rPr>
              <a:t>B</a:t>
            </a:r>
            <a:r>
              <a:rPr lang="en-US" sz="1400" kern="0" dirty="0" smtClean="0">
                <a:solidFill>
                  <a:srgbClr val="0070C0"/>
                </a:solidFill>
                <a:latin typeface="Cambria" charset="0"/>
                <a:ea typeface="Cambria" charset="0"/>
                <a:cs typeface="Cambria" charset="0"/>
                <a:sym typeface="Arial"/>
              </a:rPr>
              <a:t>y Interaction</a:t>
            </a:r>
            <a:br>
              <a:rPr lang="en-US" sz="1400" kern="0" dirty="0" smtClean="0">
                <a:solidFill>
                  <a:srgbClr val="0070C0"/>
                </a:solidFill>
                <a:latin typeface="Cambria" charset="0"/>
                <a:ea typeface="Cambria" charset="0"/>
                <a:cs typeface="Cambria" charset="0"/>
                <a:sym typeface="Arial"/>
              </a:rPr>
            </a:br>
            <a:r>
              <a:rPr lang="en-US" sz="1400" kern="0" dirty="0" smtClean="0">
                <a:solidFill>
                  <a:srgbClr val="0070C0"/>
                </a:solidFill>
                <a:latin typeface="Cambria" charset="0"/>
                <a:ea typeface="Cambria" charset="0"/>
                <a:cs typeface="Cambria" charset="0"/>
                <a:sym typeface="Arial"/>
              </a:rPr>
              <a:t>Pathak*, </a:t>
            </a:r>
            <a:r>
              <a:rPr lang="en-US" sz="1400" kern="0" dirty="0" err="1" smtClean="0">
                <a:solidFill>
                  <a:srgbClr val="0070C0"/>
                </a:solidFill>
                <a:latin typeface="Cambria" charset="0"/>
                <a:ea typeface="Cambria" charset="0"/>
                <a:cs typeface="Cambria" charset="0"/>
                <a:sym typeface="Arial"/>
              </a:rPr>
              <a:t>Shentu</a:t>
            </a:r>
            <a:r>
              <a:rPr lang="en-US" sz="1400" kern="0" dirty="0" smtClean="0">
                <a:solidFill>
                  <a:srgbClr val="0070C0"/>
                </a:solidFill>
                <a:latin typeface="Cambria" charset="0"/>
                <a:ea typeface="Cambria" charset="0"/>
                <a:cs typeface="Cambria" charset="0"/>
                <a:sym typeface="Arial"/>
              </a:rPr>
              <a:t>*, Chen*, Agrawal*, Levine, Darrell, Malik. In submission, 2018. </a:t>
            </a:r>
            <a:endParaRPr lang="en-US" sz="1400" kern="0" dirty="0">
              <a:solidFill>
                <a:srgbClr val="0070C0"/>
              </a:solidFill>
              <a:latin typeface="Cambria" charset="0"/>
              <a:ea typeface="Cambria" charset="0"/>
              <a:cs typeface="Cambria" charset="0"/>
              <a:sym typeface="Arial"/>
            </a:endParaRPr>
          </a:p>
        </p:txBody>
      </p:sp>
      <p:grpSp>
        <p:nvGrpSpPr>
          <p:cNvPr id="47" name="Group 46"/>
          <p:cNvGrpSpPr/>
          <p:nvPr/>
        </p:nvGrpSpPr>
        <p:grpSpPr>
          <a:xfrm>
            <a:off x="359599" y="832956"/>
            <a:ext cx="1371600" cy="2403825"/>
            <a:chOff x="359599" y="933996"/>
            <a:chExt cx="1371600" cy="1802869"/>
          </a:xfrm>
        </p:grpSpPr>
        <p:grpSp>
          <p:nvGrpSpPr>
            <p:cNvPr id="35" name="Group 34"/>
            <p:cNvGrpSpPr>
              <a:grpSpLocks noChangeAspect="1"/>
            </p:cNvGrpSpPr>
            <p:nvPr/>
          </p:nvGrpSpPr>
          <p:grpSpPr>
            <a:xfrm>
              <a:off x="359599" y="1365265"/>
              <a:ext cx="1371600" cy="1371600"/>
              <a:chOff x="5342342" y="1699437"/>
              <a:chExt cx="1371600" cy="137160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342" y="1699437"/>
                <a:ext cx="1371600" cy="1371600"/>
              </a:xfrm>
              <a:prstGeom prst="rect">
                <a:avLst/>
              </a:prstGeom>
            </p:spPr>
          </p:pic>
          <p:sp>
            <p:nvSpPr>
              <p:cNvPr id="37" name="Oval 36"/>
              <p:cNvSpPr>
                <a:spLocks/>
              </p:cNvSpPr>
              <p:nvPr/>
            </p:nvSpPr>
            <p:spPr>
              <a:xfrm>
                <a:off x="6288545" y="2266661"/>
                <a:ext cx="109446" cy="118576"/>
              </a:xfrm>
              <a:prstGeom prst="ellipse">
                <a:avLst/>
              </a:prstGeom>
              <a:solidFill>
                <a:srgbClr val="E1D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sz="1400" kern="0">
                  <a:solidFill>
                    <a:prstClr val="white"/>
                  </a:solidFill>
                  <a:latin typeface="Arial"/>
                  <a:sym typeface="Arial"/>
                </a:endParaRPr>
              </a:p>
            </p:txBody>
          </p:sp>
        </p:grpSp>
        <p:sp>
          <p:nvSpPr>
            <p:cNvPr id="38" name="TextBox 37"/>
            <p:cNvSpPr txBox="1"/>
            <p:nvPr/>
          </p:nvSpPr>
          <p:spPr>
            <a:xfrm>
              <a:off x="405590" y="933996"/>
              <a:ext cx="1279617" cy="253916"/>
            </a:xfrm>
            <a:prstGeom prst="rect">
              <a:avLst/>
            </a:prstGeom>
            <a:noFill/>
          </p:spPr>
          <p:txBody>
            <a:bodyPr wrap="none" rtlCol="0">
              <a:spAutoFit/>
            </a:bodyPr>
            <a:lstStyle/>
            <a:p>
              <a:pPr fontAlgn="auto">
                <a:spcBef>
                  <a:spcPts val="0"/>
                </a:spcBef>
                <a:spcAft>
                  <a:spcPts val="0"/>
                </a:spcAft>
              </a:pPr>
              <a:r>
                <a:rPr lang="en-US" sz="1600" kern="0" dirty="0" smtClean="0">
                  <a:latin typeface="Cambria" charset="0"/>
                  <a:ea typeface="Cambria" charset="0"/>
                  <a:cs typeface="Cambria" charset="0"/>
                  <a:sym typeface="Arial"/>
                </a:rPr>
                <a:t>Initial image</a:t>
              </a:r>
              <a:endParaRPr lang="en-US" sz="1600" kern="0" dirty="0">
                <a:latin typeface="Cambria" charset="0"/>
                <a:ea typeface="Cambria" charset="0"/>
                <a:cs typeface="Cambria" charset="0"/>
                <a:sym typeface="Arial"/>
              </a:endParaRPr>
            </a:p>
          </p:txBody>
        </p:sp>
      </p:grpSp>
      <p:cxnSp>
        <p:nvCxnSpPr>
          <p:cNvPr id="42" name="Straight Arrow Connector 41"/>
          <p:cNvCxnSpPr/>
          <p:nvPr/>
        </p:nvCxnSpPr>
        <p:spPr>
          <a:xfrm>
            <a:off x="1896035" y="2286657"/>
            <a:ext cx="47958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2581433" y="1441245"/>
            <a:ext cx="1371600" cy="1828800"/>
          </a:xfrm>
          <a:prstGeom prst="rect">
            <a:avLst/>
          </a:prstGeom>
        </p:spPr>
      </p:pic>
      <p:sp>
        <p:nvSpPr>
          <p:cNvPr id="43" name="Freeform 42"/>
          <p:cNvSpPr/>
          <p:nvPr/>
        </p:nvSpPr>
        <p:spPr>
          <a:xfrm>
            <a:off x="3361035" y="2061695"/>
            <a:ext cx="335217" cy="734143"/>
          </a:xfrm>
          <a:custGeom>
            <a:avLst/>
            <a:gdLst>
              <a:gd name="connsiteX0" fmla="*/ 921 w 335217"/>
              <a:gd name="connsiteY0" fmla="*/ 88491 h 550607"/>
              <a:gd name="connsiteX1" fmla="*/ 20585 w 335217"/>
              <a:gd name="connsiteY1" fmla="*/ 167149 h 550607"/>
              <a:gd name="connsiteX2" fmla="*/ 50082 w 335217"/>
              <a:gd name="connsiteY2" fmla="*/ 196645 h 550607"/>
              <a:gd name="connsiteX3" fmla="*/ 79579 w 335217"/>
              <a:gd name="connsiteY3" fmla="*/ 255639 h 550607"/>
              <a:gd name="connsiteX4" fmla="*/ 148404 w 335217"/>
              <a:gd name="connsiteY4" fmla="*/ 265471 h 550607"/>
              <a:gd name="connsiteX5" fmla="*/ 158237 w 335217"/>
              <a:gd name="connsiteY5" fmla="*/ 294968 h 550607"/>
              <a:gd name="connsiteX6" fmla="*/ 168069 w 335217"/>
              <a:gd name="connsiteY6" fmla="*/ 373626 h 550607"/>
              <a:gd name="connsiteX7" fmla="*/ 197566 w 335217"/>
              <a:gd name="connsiteY7" fmla="*/ 363794 h 550607"/>
              <a:gd name="connsiteX8" fmla="*/ 217230 w 335217"/>
              <a:gd name="connsiteY8" fmla="*/ 393291 h 550607"/>
              <a:gd name="connsiteX9" fmla="*/ 207398 w 335217"/>
              <a:gd name="connsiteY9" fmla="*/ 422787 h 550607"/>
              <a:gd name="connsiteX10" fmla="*/ 197566 w 335217"/>
              <a:gd name="connsiteY10" fmla="*/ 462116 h 550607"/>
              <a:gd name="connsiteX11" fmla="*/ 207398 w 335217"/>
              <a:gd name="connsiteY11" fmla="*/ 521110 h 550607"/>
              <a:gd name="connsiteX12" fmla="*/ 266391 w 335217"/>
              <a:gd name="connsiteY12" fmla="*/ 550607 h 550607"/>
              <a:gd name="connsiteX13" fmla="*/ 286056 w 335217"/>
              <a:gd name="connsiteY13" fmla="*/ 521110 h 550607"/>
              <a:gd name="connsiteX14" fmla="*/ 305721 w 335217"/>
              <a:gd name="connsiteY14" fmla="*/ 403123 h 550607"/>
              <a:gd name="connsiteX15" fmla="*/ 315553 w 335217"/>
              <a:gd name="connsiteY15" fmla="*/ 324465 h 550607"/>
              <a:gd name="connsiteX16" fmla="*/ 325385 w 335217"/>
              <a:gd name="connsiteY16" fmla="*/ 294968 h 550607"/>
              <a:gd name="connsiteX17" fmla="*/ 335217 w 335217"/>
              <a:gd name="connsiteY17" fmla="*/ 255639 h 550607"/>
              <a:gd name="connsiteX18" fmla="*/ 325385 w 335217"/>
              <a:gd name="connsiteY18" fmla="*/ 196645 h 550607"/>
              <a:gd name="connsiteX19" fmla="*/ 315553 w 335217"/>
              <a:gd name="connsiteY19" fmla="*/ 167149 h 550607"/>
              <a:gd name="connsiteX20" fmla="*/ 305721 w 335217"/>
              <a:gd name="connsiteY20" fmla="*/ 117987 h 550607"/>
              <a:gd name="connsiteX21" fmla="*/ 295888 w 335217"/>
              <a:gd name="connsiteY21" fmla="*/ 88491 h 550607"/>
              <a:gd name="connsiteX22" fmla="*/ 197566 w 335217"/>
              <a:gd name="connsiteY22" fmla="*/ 58994 h 550607"/>
              <a:gd name="connsiteX23" fmla="*/ 138572 w 335217"/>
              <a:gd name="connsiteY23" fmla="*/ 19665 h 550607"/>
              <a:gd name="connsiteX24" fmla="*/ 109075 w 335217"/>
              <a:gd name="connsiteY24" fmla="*/ 0 h 550607"/>
              <a:gd name="connsiteX25" fmla="*/ 50082 w 335217"/>
              <a:gd name="connsiteY25" fmla="*/ 9832 h 550607"/>
              <a:gd name="connsiteX26" fmla="*/ 921 w 335217"/>
              <a:gd name="connsiteY26" fmla="*/ 88491 h 550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5217" h="550607">
                <a:moveTo>
                  <a:pt x="921" y="88491"/>
                </a:moveTo>
                <a:cubicBezTo>
                  <a:pt x="-3995" y="114710"/>
                  <a:pt x="11947" y="154193"/>
                  <a:pt x="20585" y="167149"/>
                </a:cubicBezTo>
                <a:cubicBezTo>
                  <a:pt x="28298" y="178718"/>
                  <a:pt x="40250" y="186813"/>
                  <a:pt x="50082" y="196645"/>
                </a:cubicBezTo>
                <a:cubicBezTo>
                  <a:pt x="54445" y="209734"/>
                  <a:pt x="64661" y="249009"/>
                  <a:pt x="79579" y="255639"/>
                </a:cubicBezTo>
                <a:cubicBezTo>
                  <a:pt x="100756" y="265051"/>
                  <a:pt x="125462" y="262194"/>
                  <a:pt x="148404" y="265471"/>
                </a:cubicBezTo>
                <a:cubicBezTo>
                  <a:pt x="151682" y="275303"/>
                  <a:pt x="156383" y="284771"/>
                  <a:pt x="158237" y="294968"/>
                </a:cubicBezTo>
                <a:cubicBezTo>
                  <a:pt x="162964" y="320965"/>
                  <a:pt x="154959" y="350684"/>
                  <a:pt x="168069" y="373626"/>
                </a:cubicBezTo>
                <a:cubicBezTo>
                  <a:pt x="173211" y="382625"/>
                  <a:pt x="187734" y="367071"/>
                  <a:pt x="197566" y="363794"/>
                </a:cubicBezTo>
                <a:cubicBezTo>
                  <a:pt x="204121" y="373626"/>
                  <a:pt x="215287" y="381635"/>
                  <a:pt x="217230" y="393291"/>
                </a:cubicBezTo>
                <a:cubicBezTo>
                  <a:pt x="218934" y="403514"/>
                  <a:pt x="210245" y="412822"/>
                  <a:pt x="207398" y="422787"/>
                </a:cubicBezTo>
                <a:cubicBezTo>
                  <a:pt x="203686" y="435780"/>
                  <a:pt x="200843" y="449006"/>
                  <a:pt x="197566" y="462116"/>
                </a:cubicBezTo>
                <a:cubicBezTo>
                  <a:pt x="200843" y="481781"/>
                  <a:pt x="198482" y="503279"/>
                  <a:pt x="207398" y="521110"/>
                </a:cubicBezTo>
                <a:cubicBezTo>
                  <a:pt x="215021" y="536356"/>
                  <a:pt x="252432" y="545954"/>
                  <a:pt x="266391" y="550607"/>
                </a:cubicBezTo>
                <a:cubicBezTo>
                  <a:pt x="272946" y="540775"/>
                  <a:pt x="280771" y="531679"/>
                  <a:pt x="286056" y="521110"/>
                </a:cubicBezTo>
                <a:cubicBezTo>
                  <a:pt x="302611" y="488001"/>
                  <a:pt x="302367" y="431633"/>
                  <a:pt x="305721" y="403123"/>
                </a:cubicBezTo>
                <a:cubicBezTo>
                  <a:pt x="308808" y="376881"/>
                  <a:pt x="310826" y="350462"/>
                  <a:pt x="315553" y="324465"/>
                </a:cubicBezTo>
                <a:cubicBezTo>
                  <a:pt x="317407" y="314268"/>
                  <a:pt x="322538" y="304933"/>
                  <a:pt x="325385" y="294968"/>
                </a:cubicBezTo>
                <a:cubicBezTo>
                  <a:pt x="329097" y="281975"/>
                  <a:pt x="331940" y="268749"/>
                  <a:pt x="335217" y="255639"/>
                </a:cubicBezTo>
                <a:cubicBezTo>
                  <a:pt x="331940" y="235974"/>
                  <a:pt x="329710" y="216106"/>
                  <a:pt x="325385" y="196645"/>
                </a:cubicBezTo>
                <a:cubicBezTo>
                  <a:pt x="323137" y="186528"/>
                  <a:pt x="318067" y="177203"/>
                  <a:pt x="315553" y="167149"/>
                </a:cubicBezTo>
                <a:cubicBezTo>
                  <a:pt x="311500" y="150936"/>
                  <a:pt x="309774" y="134200"/>
                  <a:pt x="305721" y="117987"/>
                </a:cubicBezTo>
                <a:cubicBezTo>
                  <a:pt x="303207" y="107933"/>
                  <a:pt x="304322" y="94515"/>
                  <a:pt x="295888" y="88491"/>
                </a:cubicBezTo>
                <a:cubicBezTo>
                  <a:pt x="282996" y="79282"/>
                  <a:pt x="218593" y="64251"/>
                  <a:pt x="197566" y="58994"/>
                </a:cubicBezTo>
                <a:lnTo>
                  <a:pt x="138572" y="19665"/>
                </a:lnTo>
                <a:lnTo>
                  <a:pt x="109075" y="0"/>
                </a:lnTo>
                <a:cubicBezTo>
                  <a:pt x="89411" y="3277"/>
                  <a:pt x="65085" y="-3296"/>
                  <a:pt x="50082" y="9832"/>
                </a:cubicBezTo>
                <a:cubicBezTo>
                  <a:pt x="26271" y="30666"/>
                  <a:pt x="5837" y="62272"/>
                  <a:pt x="921" y="88491"/>
                </a:cubicBezTo>
                <a:close/>
              </a:path>
            </a:pathLst>
          </a:custGeom>
          <a:solidFill>
            <a:srgbClr val="FFFF00">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sz="1400" kern="0">
              <a:solidFill>
                <a:prstClr val="white"/>
              </a:solidFill>
              <a:latin typeface="Arial"/>
              <a:sym typeface="Arial"/>
            </a:endParaRPr>
          </a:p>
        </p:txBody>
      </p:sp>
      <p:sp>
        <p:nvSpPr>
          <p:cNvPr id="44" name="Freeform 43"/>
          <p:cNvSpPr/>
          <p:nvPr/>
        </p:nvSpPr>
        <p:spPr>
          <a:xfrm>
            <a:off x="2769275" y="2310779"/>
            <a:ext cx="268867" cy="432949"/>
          </a:xfrm>
          <a:custGeom>
            <a:avLst/>
            <a:gdLst>
              <a:gd name="connsiteX0" fmla="*/ 268215 w 268867"/>
              <a:gd name="connsiteY0" fmla="*/ 58994 h 324712"/>
              <a:gd name="connsiteX1" fmla="*/ 228886 w 268867"/>
              <a:gd name="connsiteY1" fmla="*/ 49161 h 324712"/>
              <a:gd name="connsiteX2" fmla="*/ 140396 w 268867"/>
              <a:gd name="connsiteY2" fmla="*/ 0 h 324712"/>
              <a:gd name="connsiteX3" fmla="*/ 61738 w 268867"/>
              <a:gd name="connsiteY3" fmla="*/ 29497 h 324712"/>
              <a:gd name="connsiteX4" fmla="*/ 42073 w 268867"/>
              <a:gd name="connsiteY4" fmla="*/ 98323 h 324712"/>
              <a:gd name="connsiteX5" fmla="*/ 12576 w 268867"/>
              <a:gd name="connsiteY5" fmla="*/ 117987 h 324712"/>
              <a:gd name="connsiteX6" fmla="*/ 12576 w 268867"/>
              <a:gd name="connsiteY6" fmla="*/ 245807 h 324712"/>
              <a:gd name="connsiteX7" fmla="*/ 22409 w 268867"/>
              <a:gd name="connsiteY7" fmla="*/ 285136 h 324712"/>
              <a:gd name="connsiteX8" fmla="*/ 91234 w 268867"/>
              <a:gd name="connsiteY8" fmla="*/ 324465 h 324712"/>
              <a:gd name="connsiteX9" fmla="*/ 228886 w 268867"/>
              <a:gd name="connsiteY9" fmla="*/ 294968 h 324712"/>
              <a:gd name="connsiteX10" fmla="*/ 248550 w 268867"/>
              <a:gd name="connsiteY10" fmla="*/ 235974 h 324712"/>
              <a:gd name="connsiteX11" fmla="*/ 258383 w 268867"/>
              <a:gd name="connsiteY11" fmla="*/ 206478 h 324712"/>
              <a:gd name="connsiteX12" fmla="*/ 268215 w 268867"/>
              <a:gd name="connsiteY12" fmla="*/ 58994 h 32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867" h="324712">
                <a:moveTo>
                  <a:pt x="268215" y="58994"/>
                </a:moveTo>
                <a:cubicBezTo>
                  <a:pt x="263299" y="32775"/>
                  <a:pt x="240973" y="55204"/>
                  <a:pt x="228886" y="49161"/>
                </a:cubicBezTo>
                <a:cubicBezTo>
                  <a:pt x="93658" y="-18454"/>
                  <a:pt x="221961" y="27188"/>
                  <a:pt x="140396" y="0"/>
                </a:cubicBezTo>
                <a:cubicBezTo>
                  <a:pt x="118991" y="4281"/>
                  <a:pt x="77319" y="6125"/>
                  <a:pt x="61738" y="29497"/>
                </a:cubicBezTo>
                <a:cubicBezTo>
                  <a:pt x="54681" y="40082"/>
                  <a:pt x="52121" y="85764"/>
                  <a:pt x="42073" y="98323"/>
                </a:cubicBezTo>
                <a:cubicBezTo>
                  <a:pt x="34691" y="107550"/>
                  <a:pt x="22408" y="111432"/>
                  <a:pt x="12576" y="117987"/>
                </a:cubicBezTo>
                <a:cubicBezTo>
                  <a:pt x="-6646" y="175655"/>
                  <a:pt x="-1547" y="146950"/>
                  <a:pt x="12576" y="245807"/>
                </a:cubicBezTo>
                <a:cubicBezTo>
                  <a:pt x="14487" y="259184"/>
                  <a:pt x="14554" y="274140"/>
                  <a:pt x="22409" y="285136"/>
                </a:cubicBezTo>
                <a:cubicBezTo>
                  <a:pt x="41010" y="311176"/>
                  <a:pt x="64546" y="315568"/>
                  <a:pt x="91234" y="324465"/>
                </a:cubicBezTo>
                <a:cubicBezTo>
                  <a:pt x="98198" y="323832"/>
                  <a:pt x="206141" y="331360"/>
                  <a:pt x="228886" y="294968"/>
                </a:cubicBezTo>
                <a:cubicBezTo>
                  <a:pt x="239872" y="277390"/>
                  <a:pt x="241995" y="255639"/>
                  <a:pt x="248550" y="235974"/>
                </a:cubicBezTo>
                <a:lnTo>
                  <a:pt x="258383" y="206478"/>
                </a:lnTo>
                <a:cubicBezTo>
                  <a:pt x="248316" y="65557"/>
                  <a:pt x="273131" y="85213"/>
                  <a:pt x="268215" y="58994"/>
                </a:cubicBezTo>
                <a:close/>
              </a:path>
            </a:pathLst>
          </a:custGeom>
          <a:solidFill>
            <a:srgbClr val="FFFF00">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sz="1400" kern="0">
              <a:solidFill>
                <a:prstClr val="white"/>
              </a:solidFill>
              <a:latin typeface="Arial"/>
              <a:sym typeface="Arial"/>
            </a:endParaRPr>
          </a:p>
        </p:txBody>
      </p:sp>
      <p:sp>
        <p:nvSpPr>
          <p:cNvPr id="45" name="Oval 44"/>
          <p:cNvSpPr>
            <a:spLocks noChangeAspect="1"/>
          </p:cNvSpPr>
          <p:nvPr/>
        </p:nvSpPr>
        <p:spPr>
          <a:xfrm>
            <a:off x="3525746" y="2207437"/>
            <a:ext cx="94740" cy="12192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sz="1400" kern="0">
              <a:solidFill>
                <a:srgbClr val="C00000"/>
              </a:solidFill>
              <a:latin typeface="Arial"/>
              <a:sym typeface="Arial"/>
            </a:endParaRPr>
          </a:p>
        </p:txBody>
      </p:sp>
      <p:sp>
        <p:nvSpPr>
          <p:cNvPr id="46" name="TextBox 45"/>
          <p:cNvSpPr txBox="1"/>
          <p:nvPr/>
        </p:nvSpPr>
        <p:spPr>
          <a:xfrm>
            <a:off x="2593167" y="687235"/>
            <a:ext cx="1392729" cy="584776"/>
          </a:xfrm>
          <a:prstGeom prst="rect">
            <a:avLst/>
          </a:prstGeom>
          <a:noFill/>
        </p:spPr>
        <p:txBody>
          <a:bodyPr wrap="none" rtlCol="0">
            <a:spAutoFit/>
          </a:bodyPr>
          <a:lstStyle/>
          <a:p>
            <a:pPr fontAlgn="auto">
              <a:spcBef>
                <a:spcPts val="0"/>
              </a:spcBef>
              <a:spcAft>
                <a:spcPts val="0"/>
              </a:spcAft>
            </a:pPr>
            <a:r>
              <a:rPr lang="en-US" sz="1600" kern="0" dirty="0" smtClean="0">
                <a:latin typeface="Cambria" charset="0"/>
                <a:ea typeface="Cambria" charset="0"/>
                <a:cs typeface="Cambria" charset="0"/>
                <a:sym typeface="Arial"/>
              </a:rPr>
              <a:t>Segmentation </a:t>
            </a:r>
            <a:br>
              <a:rPr lang="en-US" sz="1600" kern="0" dirty="0" smtClean="0">
                <a:latin typeface="Cambria" charset="0"/>
                <a:ea typeface="Cambria" charset="0"/>
                <a:cs typeface="Cambria" charset="0"/>
                <a:sym typeface="Arial"/>
              </a:rPr>
            </a:br>
            <a:r>
              <a:rPr lang="en-US" sz="1600" kern="0" dirty="0" smtClean="0">
                <a:latin typeface="Cambria" charset="0"/>
                <a:ea typeface="Cambria" charset="0"/>
                <a:cs typeface="Cambria" charset="0"/>
                <a:sym typeface="Arial"/>
              </a:rPr>
              <a:t>hypothesis</a:t>
            </a:r>
            <a:endParaRPr lang="en-US" sz="1600" kern="0" dirty="0">
              <a:latin typeface="Cambria" charset="0"/>
              <a:ea typeface="Cambria" charset="0"/>
              <a:cs typeface="Cambria" charset="0"/>
              <a:sym typeface="Arial"/>
            </a:endParaRPr>
          </a:p>
        </p:txBody>
      </p:sp>
      <p:grpSp>
        <p:nvGrpSpPr>
          <p:cNvPr id="50" name="Group 49"/>
          <p:cNvGrpSpPr/>
          <p:nvPr/>
        </p:nvGrpSpPr>
        <p:grpSpPr>
          <a:xfrm>
            <a:off x="4398866" y="653968"/>
            <a:ext cx="1882647" cy="2616079"/>
            <a:chOff x="4354375" y="780490"/>
            <a:chExt cx="1882647" cy="1962059"/>
          </a:xfrm>
        </p:grpSpPr>
        <p:pic>
          <p:nvPicPr>
            <p:cNvPr id="48" name="Picture 47"/>
            <p:cNvPicPr>
              <a:picLocks noChangeAspect="1"/>
            </p:cNvPicPr>
            <p:nvPr/>
          </p:nvPicPr>
          <p:blipFill>
            <a:blip r:embed="rId3"/>
            <a:stretch>
              <a:fillRect/>
            </a:stretch>
          </p:blipFill>
          <p:spPr>
            <a:xfrm>
              <a:off x="4753857" y="1370949"/>
              <a:ext cx="1083684" cy="1371600"/>
            </a:xfrm>
            <a:prstGeom prst="rect">
              <a:avLst/>
            </a:prstGeom>
          </p:spPr>
        </p:pic>
        <p:sp>
          <p:nvSpPr>
            <p:cNvPr id="49" name="TextBox 48"/>
            <p:cNvSpPr txBox="1"/>
            <p:nvPr/>
          </p:nvSpPr>
          <p:spPr>
            <a:xfrm>
              <a:off x="4354375" y="780490"/>
              <a:ext cx="1882647" cy="438582"/>
            </a:xfrm>
            <a:prstGeom prst="rect">
              <a:avLst/>
            </a:prstGeom>
            <a:noFill/>
          </p:spPr>
          <p:txBody>
            <a:bodyPr wrap="none" rtlCol="0">
              <a:spAutoFit/>
            </a:bodyPr>
            <a:lstStyle/>
            <a:p>
              <a:pPr fontAlgn="auto">
                <a:spcBef>
                  <a:spcPts val="0"/>
                </a:spcBef>
                <a:spcAft>
                  <a:spcPts val="0"/>
                </a:spcAft>
              </a:pPr>
              <a:r>
                <a:rPr lang="en-US" sz="1600" kern="0" dirty="0" smtClean="0">
                  <a:latin typeface="Cambria" charset="0"/>
                  <a:ea typeface="Cambria" charset="0"/>
                  <a:cs typeface="Cambria" charset="0"/>
                  <a:sym typeface="Arial"/>
                </a:rPr>
                <a:t>Grasp at</a:t>
              </a:r>
              <a:br>
                <a:rPr lang="en-US" sz="1600" kern="0" dirty="0" smtClean="0">
                  <a:latin typeface="Cambria" charset="0"/>
                  <a:ea typeface="Cambria" charset="0"/>
                  <a:cs typeface="Cambria" charset="0"/>
                  <a:sym typeface="Arial"/>
                </a:rPr>
              </a:br>
              <a:r>
                <a:rPr lang="en-US" sz="1600" kern="0" dirty="0" smtClean="0">
                  <a:solidFill>
                    <a:srgbClr val="C00000"/>
                  </a:solidFill>
                  <a:latin typeface="Cambria" charset="0"/>
                  <a:ea typeface="Cambria" charset="0"/>
                  <a:cs typeface="Cambria" charset="0"/>
                  <a:sym typeface="Arial"/>
                </a:rPr>
                <a:t>candidate</a:t>
              </a:r>
              <a:r>
                <a:rPr lang="en-US" sz="1600" kern="0" dirty="0" smtClean="0">
                  <a:latin typeface="Cambria" charset="0"/>
                  <a:ea typeface="Cambria" charset="0"/>
                  <a:cs typeface="Cambria" charset="0"/>
                  <a:sym typeface="Arial"/>
                </a:rPr>
                <a:t> locations</a:t>
              </a:r>
              <a:endParaRPr lang="en-US" sz="1600" kern="0" dirty="0">
                <a:latin typeface="Cambria" charset="0"/>
                <a:ea typeface="Cambria" charset="0"/>
                <a:cs typeface="Cambria" charset="0"/>
                <a:sym typeface="Arial"/>
              </a:endParaRPr>
            </a:p>
          </p:txBody>
        </p:sp>
      </p:grpSp>
      <p:grpSp>
        <p:nvGrpSpPr>
          <p:cNvPr id="55" name="Group 54"/>
          <p:cNvGrpSpPr/>
          <p:nvPr/>
        </p:nvGrpSpPr>
        <p:grpSpPr>
          <a:xfrm>
            <a:off x="6784654" y="628279"/>
            <a:ext cx="1371600" cy="2608501"/>
            <a:chOff x="6784654" y="780489"/>
            <a:chExt cx="1371600" cy="1956376"/>
          </a:xfrm>
        </p:grpSpPr>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654" y="1365265"/>
              <a:ext cx="1371600" cy="1371600"/>
            </a:xfrm>
            <a:prstGeom prst="rect">
              <a:avLst/>
            </a:prstGeom>
          </p:spPr>
        </p:pic>
        <p:sp>
          <p:nvSpPr>
            <p:cNvPr id="52" name="TextBox 51"/>
            <p:cNvSpPr txBox="1"/>
            <p:nvPr/>
          </p:nvSpPr>
          <p:spPr>
            <a:xfrm>
              <a:off x="6897739" y="780489"/>
              <a:ext cx="1185441" cy="438582"/>
            </a:xfrm>
            <a:prstGeom prst="rect">
              <a:avLst/>
            </a:prstGeom>
            <a:noFill/>
          </p:spPr>
          <p:txBody>
            <a:bodyPr wrap="none" rtlCol="0">
              <a:spAutoFit/>
            </a:bodyPr>
            <a:lstStyle/>
            <a:p>
              <a:pPr fontAlgn="auto">
                <a:spcBef>
                  <a:spcPts val="0"/>
                </a:spcBef>
                <a:spcAft>
                  <a:spcPts val="0"/>
                </a:spcAft>
              </a:pPr>
              <a:r>
                <a:rPr lang="en-US" sz="1600" kern="0" dirty="0" smtClean="0">
                  <a:latin typeface="Cambria" charset="0"/>
                  <a:ea typeface="Cambria" charset="0"/>
                  <a:cs typeface="Cambria" charset="0"/>
                  <a:sym typeface="Arial"/>
                </a:rPr>
                <a:t>Image after</a:t>
              </a:r>
              <a:br>
                <a:rPr lang="en-US" sz="1600" kern="0" dirty="0" smtClean="0">
                  <a:latin typeface="Cambria" charset="0"/>
                  <a:ea typeface="Cambria" charset="0"/>
                  <a:cs typeface="Cambria" charset="0"/>
                  <a:sym typeface="Arial"/>
                </a:rPr>
              </a:br>
              <a:r>
                <a:rPr lang="en-US" sz="1600" kern="0" dirty="0" smtClean="0">
                  <a:latin typeface="Cambria" charset="0"/>
                  <a:ea typeface="Cambria" charset="0"/>
                  <a:cs typeface="Cambria" charset="0"/>
                  <a:sym typeface="Arial"/>
                </a:rPr>
                <a:t>interaction</a:t>
              </a:r>
              <a:endParaRPr lang="en-US" sz="1600" kern="0" dirty="0">
                <a:latin typeface="Cambria" charset="0"/>
                <a:ea typeface="Cambria" charset="0"/>
                <a:cs typeface="Cambria" charset="0"/>
                <a:sym typeface="Arial"/>
              </a:endParaRPr>
            </a:p>
          </p:txBody>
        </p:sp>
      </p:gr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4660" y="4009707"/>
            <a:ext cx="1371600" cy="1828800"/>
          </a:xfrm>
          <a:prstGeom prst="rect">
            <a:avLst/>
          </a:prstGeom>
        </p:spPr>
      </p:pic>
      <p:cxnSp>
        <p:nvCxnSpPr>
          <p:cNvPr id="56" name="Straight Arrow Connector 55"/>
          <p:cNvCxnSpPr>
            <a:stCxn id="45" idx="6"/>
          </p:cNvCxnSpPr>
          <p:nvPr/>
        </p:nvCxnSpPr>
        <p:spPr>
          <a:xfrm>
            <a:off x="3620486" y="2268400"/>
            <a:ext cx="1233480" cy="633577"/>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105423" y="2277511"/>
            <a:ext cx="47958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52792" y="4741227"/>
            <a:ext cx="274320" cy="365760"/>
            <a:chOff x="11295548" y="1879219"/>
            <a:chExt cx="274320" cy="274320"/>
          </a:xfrm>
        </p:grpSpPr>
        <p:cxnSp>
          <p:nvCxnSpPr>
            <p:cNvPr id="59" name="Straight Connector 58"/>
            <p:cNvCxnSpPr/>
            <p:nvPr/>
          </p:nvCxnSpPr>
          <p:spPr>
            <a:xfrm flipV="1">
              <a:off x="11360775" y="2016379"/>
              <a:ext cx="153396" cy="1"/>
            </a:xfrm>
            <a:prstGeom prst="line">
              <a:avLst/>
            </a:prstGeom>
            <a:ln w="28575">
              <a:solidFill>
                <a:srgbClr val="008F00"/>
              </a:solidFill>
            </a:ln>
          </p:spPr>
          <p:style>
            <a:lnRef idx="1">
              <a:schemeClr val="accent1"/>
            </a:lnRef>
            <a:fillRef idx="0">
              <a:schemeClr val="accent1"/>
            </a:fillRef>
            <a:effectRef idx="0">
              <a:schemeClr val="accent1"/>
            </a:effectRef>
            <a:fontRef idx="minor">
              <a:schemeClr val="tx1"/>
            </a:fontRef>
          </p:style>
        </p:cxnSp>
        <p:sp>
          <p:nvSpPr>
            <p:cNvPr id="60" name="Oval 59"/>
            <p:cNvSpPr>
              <a:spLocks noChangeAspect="1"/>
            </p:cNvSpPr>
            <p:nvPr/>
          </p:nvSpPr>
          <p:spPr>
            <a:xfrm>
              <a:off x="11295548" y="1879219"/>
              <a:ext cx="274320" cy="274320"/>
            </a:xfrm>
            <a:prstGeom prst="ellipse">
              <a:avLst/>
            </a:prstGeom>
            <a:noFill/>
            <a:ln w="28575">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sz="1400" kern="0">
                <a:solidFill>
                  <a:prstClr val="white"/>
                </a:solidFill>
                <a:latin typeface="Arial"/>
                <a:sym typeface="Arial"/>
              </a:endParaRPr>
            </a:p>
          </p:txBody>
        </p:sp>
      </p:grpSp>
      <p:cxnSp>
        <p:nvCxnSpPr>
          <p:cNvPr id="61" name="Straight Arrow Connector 60"/>
          <p:cNvCxnSpPr/>
          <p:nvPr/>
        </p:nvCxnSpPr>
        <p:spPr>
          <a:xfrm>
            <a:off x="1788459" y="3316945"/>
            <a:ext cx="1277470" cy="143435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536579" y="3270045"/>
            <a:ext cx="3212389" cy="14812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573541" y="4924107"/>
            <a:ext cx="3011467" cy="0"/>
          </a:xfrm>
          <a:prstGeom prst="straightConnector1">
            <a:avLst/>
          </a:prstGeom>
          <a:ln w="28575">
            <a:solidFill>
              <a:srgbClr val="008F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18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strips(downRight)">
                                      <p:cBhvr>
                                        <p:cTn id="11" dur="500"/>
                                        <p:tgtEl>
                                          <p:spTgt spid="42"/>
                                        </p:tgtEl>
                                      </p:cBhvr>
                                    </p:animEffect>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strips(downRight)">
                                      <p:cBhvr>
                                        <p:cTn id="15" dur="250"/>
                                        <p:tgtEl>
                                          <p:spTgt spid="43"/>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strips(downRight)">
                                      <p:cBhvr>
                                        <p:cTn id="18" dur="250"/>
                                        <p:tgtEl>
                                          <p:spTgt spid="44"/>
                                        </p:tgtEl>
                                      </p:cBhvr>
                                    </p:animEffect>
                                  </p:childTnLst>
                                </p:cTn>
                              </p:par>
                              <p:par>
                                <p:cTn id="19" presetID="18" presetClass="entr" presetSubtype="6"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strips(downRight)">
                                      <p:cBhvr>
                                        <p:cTn id="21" dur="250"/>
                                        <p:tgtEl>
                                          <p:spTgt spid="41"/>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strips(downRight)">
                                      <p:cBhvr>
                                        <p:cTn id="24" dur="25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strips(downRight)">
                                      <p:cBhvr>
                                        <p:cTn id="29" dur="250"/>
                                        <p:tgtEl>
                                          <p:spTgt spid="45"/>
                                        </p:tgtEl>
                                      </p:cBhvr>
                                    </p:animEffect>
                                  </p:childTnLst>
                                </p:cTn>
                              </p:par>
                              <p:par>
                                <p:cTn id="30" presetID="18" presetClass="entr" presetSubtype="6"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strips(downRight)">
                                      <p:cBhvr>
                                        <p:cTn id="32" dur="250"/>
                                        <p:tgtEl>
                                          <p:spTgt spid="56"/>
                                        </p:tgtEl>
                                      </p:cBhvr>
                                    </p:animEffect>
                                  </p:childTnLst>
                                </p:cTn>
                              </p:par>
                            </p:childTnLst>
                          </p:cTn>
                        </p:par>
                        <p:par>
                          <p:cTn id="33" fill="hold">
                            <p:stCondLst>
                              <p:cond delay="250"/>
                            </p:stCondLst>
                            <p:childTnLst>
                              <p:par>
                                <p:cTn id="34" presetID="18" presetClass="entr" presetSubtype="6" fill="hold"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strips(downRight)">
                                      <p:cBhvr>
                                        <p:cTn id="36" dur="250"/>
                                        <p:tgtEl>
                                          <p:spTgt spid="50"/>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strips(downRight)">
                                      <p:cBhvr>
                                        <p:cTn id="41" dur="500"/>
                                        <p:tgtEl>
                                          <p:spTgt spid="57"/>
                                        </p:tgtEl>
                                      </p:cBhvr>
                                    </p:animEffect>
                                  </p:childTnLst>
                                </p:cTn>
                              </p:par>
                              <p:par>
                                <p:cTn id="42" presetID="18" presetClass="entr" presetSubtype="6"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strips(downRight)">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strips(downRight)">
                                      <p:cBhvr>
                                        <p:cTn id="49" dur="250"/>
                                        <p:tgtEl>
                                          <p:spTgt spid="61"/>
                                        </p:tgtEl>
                                      </p:cBhvr>
                                    </p:animEffect>
                                  </p:childTnLst>
                                </p:cTn>
                              </p:par>
                              <p:par>
                                <p:cTn id="50" presetID="18" presetClass="entr" presetSubtype="12" fill="hold"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strips(downLeft)">
                                      <p:cBhvr>
                                        <p:cTn id="52" dur="250"/>
                                        <p:tgtEl>
                                          <p:spTgt spid="64"/>
                                        </p:tgtEl>
                                      </p:cBhvr>
                                    </p:animEffect>
                                  </p:childTnLst>
                                </p:cTn>
                              </p:par>
                            </p:childTnLst>
                          </p:cTn>
                        </p:par>
                        <p:par>
                          <p:cTn id="53" fill="hold">
                            <p:stCondLst>
                              <p:cond delay="250"/>
                            </p:stCondLst>
                            <p:childTnLst>
                              <p:par>
                                <p:cTn id="54" presetID="18" presetClass="entr" presetSubtype="6"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strips(downRight)">
                                      <p:cBhvr>
                                        <p:cTn id="56" dur="250"/>
                                        <p:tgtEl>
                                          <p:spTgt spid="58"/>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strips(downRight)">
                                      <p:cBhvr>
                                        <p:cTn id="61" dur="250"/>
                                        <p:tgtEl>
                                          <p:spTgt spid="72"/>
                                        </p:tgtEl>
                                      </p:cBhvr>
                                    </p:animEffect>
                                  </p:childTnLst>
                                </p:cTn>
                              </p:par>
                            </p:childTnLst>
                          </p:cTn>
                        </p:par>
                        <p:par>
                          <p:cTn id="62" fill="hold">
                            <p:stCondLst>
                              <p:cond delay="250"/>
                            </p:stCondLst>
                            <p:childTnLst>
                              <p:par>
                                <p:cTn id="63" presetID="18" presetClass="entr" presetSubtype="6"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strips(downRight)">
                                      <p:cBhvr>
                                        <p:cTn id="65"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Segmentation Performance</a:t>
            </a:r>
            <a:endParaRPr lang="en-US" dirty="0"/>
          </a:p>
        </p:txBody>
      </p:sp>
      <p:grpSp>
        <p:nvGrpSpPr>
          <p:cNvPr id="6" name="Group 5"/>
          <p:cNvGrpSpPr/>
          <p:nvPr/>
        </p:nvGrpSpPr>
        <p:grpSpPr>
          <a:xfrm>
            <a:off x="2185643" y="4510073"/>
            <a:ext cx="5537775" cy="1756795"/>
            <a:chOff x="934266" y="1688280"/>
            <a:chExt cx="13772885" cy="400829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66" y="1688280"/>
              <a:ext cx="2246811" cy="18288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481" y="1688280"/>
              <a:ext cx="2246811" cy="1828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4696" y="1688280"/>
              <a:ext cx="2246811" cy="1828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9911" y="1688280"/>
              <a:ext cx="2246811" cy="18288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5126" y="1688280"/>
              <a:ext cx="2246811" cy="18288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60340" y="1688280"/>
              <a:ext cx="2246811" cy="182880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266" y="3576075"/>
              <a:ext cx="2246811" cy="1828800"/>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9481" y="3576075"/>
              <a:ext cx="2246811" cy="1828800"/>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4696" y="3576075"/>
              <a:ext cx="2246811" cy="1828800"/>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49911" y="3576075"/>
              <a:ext cx="2246811" cy="1828800"/>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55126" y="3576075"/>
              <a:ext cx="2246811" cy="1828800"/>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460340" y="3576075"/>
              <a:ext cx="2246811" cy="1828800"/>
            </a:xfrm>
            <a:prstGeom prst="rect">
              <a:avLst/>
            </a:prstGeom>
          </p:spPr>
        </p:pic>
        <p:pic>
          <p:nvPicPr>
            <p:cNvPr id="19" name="Picture 18"/>
            <p:cNvPicPr>
              <a:picLocks noChangeAspect="1"/>
            </p:cNvPicPr>
            <p:nvPr/>
          </p:nvPicPr>
          <p:blipFill>
            <a:blip r:embed="rId14"/>
            <a:stretch>
              <a:fillRect/>
            </a:stretch>
          </p:blipFill>
          <p:spPr>
            <a:xfrm>
              <a:off x="4478388" y="5463870"/>
              <a:ext cx="6184900" cy="203200"/>
            </a:xfrm>
            <a:prstGeom prst="rect">
              <a:avLst/>
            </a:prstGeom>
          </p:spPr>
        </p:pic>
        <p:cxnSp>
          <p:nvCxnSpPr>
            <p:cNvPr id="20" name="Straight Arrow Connector 19"/>
            <p:cNvCxnSpPr/>
            <p:nvPr/>
          </p:nvCxnSpPr>
          <p:spPr>
            <a:xfrm>
              <a:off x="2477729" y="5696569"/>
              <a:ext cx="1121860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2" name="Picture 2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65612" y="1082020"/>
            <a:ext cx="3801314" cy="3378945"/>
          </a:xfrm>
          <a:prstGeom prst="rect">
            <a:avLst/>
          </a:prstGeom>
        </p:spPr>
      </p:pic>
      <p:sp>
        <p:nvSpPr>
          <p:cNvPr id="21" name="Rectangle 20"/>
          <p:cNvSpPr/>
          <p:nvPr/>
        </p:nvSpPr>
        <p:spPr>
          <a:xfrm>
            <a:off x="26895" y="6415422"/>
            <a:ext cx="6179934" cy="307777"/>
          </a:xfrm>
          <a:prstGeom prst="rect">
            <a:avLst/>
          </a:prstGeom>
        </p:spPr>
        <p:txBody>
          <a:bodyPr wrap="none">
            <a:spAutoFit/>
          </a:bodyPr>
          <a:lstStyle/>
          <a:p>
            <a:pPr algn="l" fontAlgn="auto">
              <a:spcBef>
                <a:spcPts val="0"/>
              </a:spcBef>
              <a:spcAft>
                <a:spcPts val="0"/>
              </a:spcAft>
            </a:pPr>
            <a:r>
              <a:rPr lang="en-US" sz="1400" kern="0" dirty="0" smtClean="0">
                <a:solidFill>
                  <a:srgbClr val="0070C0"/>
                </a:solidFill>
                <a:latin typeface="Cambria" charset="0"/>
                <a:ea typeface="Cambria" charset="0"/>
                <a:cs typeface="Cambria" charset="0"/>
                <a:sym typeface="Arial"/>
              </a:rPr>
              <a:t>Pathak*, </a:t>
            </a:r>
            <a:r>
              <a:rPr lang="en-US" sz="1400" kern="0" dirty="0" err="1" smtClean="0">
                <a:solidFill>
                  <a:srgbClr val="0070C0"/>
                </a:solidFill>
                <a:latin typeface="Cambria" charset="0"/>
                <a:ea typeface="Cambria" charset="0"/>
                <a:cs typeface="Cambria" charset="0"/>
                <a:sym typeface="Arial"/>
              </a:rPr>
              <a:t>Shentu</a:t>
            </a:r>
            <a:r>
              <a:rPr lang="en-US" sz="1400" kern="0" dirty="0" smtClean="0">
                <a:solidFill>
                  <a:srgbClr val="0070C0"/>
                </a:solidFill>
                <a:latin typeface="Cambria" charset="0"/>
                <a:ea typeface="Cambria" charset="0"/>
                <a:cs typeface="Cambria" charset="0"/>
                <a:sym typeface="Arial"/>
              </a:rPr>
              <a:t>*, Chen*, Agrawal*, Levine, Darrell, Malik. In submission, 2018. </a:t>
            </a:r>
            <a:endParaRPr lang="en-US" sz="1400" kern="0" dirty="0">
              <a:solidFill>
                <a:srgbClr val="0070C0"/>
              </a:solidFill>
              <a:latin typeface="Cambria" charset="0"/>
              <a:ea typeface="Cambria" charset="0"/>
              <a:cs typeface="Cambria" charset="0"/>
              <a:sym typeface="Arial"/>
            </a:endParaRPr>
          </a:p>
        </p:txBody>
      </p:sp>
    </p:spTree>
    <p:extLst>
      <p:ext uri="{BB962C8B-B14F-4D97-AF65-F5344CB8AC3E}">
        <p14:creationId xmlns:p14="http://schemas.microsoft.com/office/powerpoint/2010/main" val="30163253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task performance: Object Rearrangement</a:t>
            </a:r>
            <a:endParaRPr lang="en-US" dirty="0"/>
          </a:p>
        </p:txBody>
      </p:sp>
      <p:sp>
        <p:nvSpPr>
          <p:cNvPr id="21" name="Rectangle 20"/>
          <p:cNvSpPr/>
          <p:nvPr/>
        </p:nvSpPr>
        <p:spPr>
          <a:xfrm>
            <a:off x="26895" y="6415422"/>
            <a:ext cx="6179934" cy="307777"/>
          </a:xfrm>
          <a:prstGeom prst="rect">
            <a:avLst/>
          </a:prstGeom>
        </p:spPr>
        <p:txBody>
          <a:bodyPr wrap="none">
            <a:spAutoFit/>
          </a:bodyPr>
          <a:lstStyle/>
          <a:p>
            <a:pPr algn="l" fontAlgn="auto">
              <a:spcBef>
                <a:spcPts val="0"/>
              </a:spcBef>
              <a:spcAft>
                <a:spcPts val="0"/>
              </a:spcAft>
            </a:pPr>
            <a:r>
              <a:rPr lang="en-US" sz="1400" kern="0" dirty="0" smtClean="0">
                <a:solidFill>
                  <a:srgbClr val="0070C0"/>
                </a:solidFill>
                <a:latin typeface="Cambria" charset="0"/>
                <a:ea typeface="Cambria" charset="0"/>
                <a:cs typeface="Cambria" charset="0"/>
                <a:sym typeface="Arial"/>
              </a:rPr>
              <a:t>Pathak*, </a:t>
            </a:r>
            <a:r>
              <a:rPr lang="en-US" sz="1400" kern="0" dirty="0" err="1" smtClean="0">
                <a:solidFill>
                  <a:srgbClr val="0070C0"/>
                </a:solidFill>
                <a:latin typeface="Cambria" charset="0"/>
                <a:ea typeface="Cambria" charset="0"/>
                <a:cs typeface="Cambria" charset="0"/>
                <a:sym typeface="Arial"/>
              </a:rPr>
              <a:t>Shentu</a:t>
            </a:r>
            <a:r>
              <a:rPr lang="en-US" sz="1400" kern="0" dirty="0" smtClean="0">
                <a:solidFill>
                  <a:srgbClr val="0070C0"/>
                </a:solidFill>
                <a:latin typeface="Cambria" charset="0"/>
                <a:ea typeface="Cambria" charset="0"/>
                <a:cs typeface="Cambria" charset="0"/>
                <a:sym typeface="Arial"/>
              </a:rPr>
              <a:t>*, Chen*, Agrawal*, Levine, Darrell, Malik. In submission, 2018. </a:t>
            </a:r>
            <a:endParaRPr lang="en-US" sz="1400" kern="0" dirty="0">
              <a:solidFill>
                <a:srgbClr val="0070C0"/>
              </a:solidFill>
              <a:latin typeface="Cambria" charset="0"/>
              <a:ea typeface="Cambria" charset="0"/>
              <a:cs typeface="Cambria" charset="0"/>
              <a:sym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6" y="1746125"/>
            <a:ext cx="4106137" cy="32918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4895" y="1868045"/>
            <a:ext cx="4448803" cy="3169920"/>
          </a:xfrm>
          <a:prstGeom prst="rect">
            <a:avLst/>
          </a:prstGeom>
        </p:spPr>
      </p:pic>
    </p:spTree>
    <p:extLst>
      <p:ext uri="{BB962C8B-B14F-4D97-AF65-F5344CB8AC3E}">
        <p14:creationId xmlns:p14="http://schemas.microsoft.com/office/powerpoint/2010/main" val="3108728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Six Lessons</a:t>
            </a:r>
            <a:endParaRPr lang="en-US" dirty="0"/>
          </a:p>
        </p:txBody>
      </p:sp>
      <p:sp>
        <p:nvSpPr>
          <p:cNvPr id="3" name="Content Placeholder 2"/>
          <p:cNvSpPr>
            <a:spLocks noGrp="1"/>
          </p:cNvSpPr>
          <p:nvPr>
            <p:ph idx="1"/>
          </p:nvPr>
        </p:nvSpPr>
        <p:spPr>
          <a:xfrm>
            <a:off x="685800" y="1676400"/>
            <a:ext cx="7788469" cy="4574385"/>
          </a:xfrm>
        </p:spPr>
        <p:txBody>
          <a:bodyPr>
            <a:normAutofit/>
          </a:bodyPr>
          <a:lstStyle/>
          <a:p>
            <a:pPr marL="0" indent="0">
              <a:lnSpc>
                <a:spcPct val="90000"/>
              </a:lnSpc>
              <a:buNone/>
            </a:pPr>
            <a:r>
              <a:rPr lang="en-US" sz="2400" dirty="0" smtClean="0"/>
              <a:t>Be multi-modal</a:t>
            </a:r>
          </a:p>
          <a:p>
            <a:pPr marL="0" indent="0">
              <a:lnSpc>
                <a:spcPct val="90000"/>
              </a:lnSpc>
              <a:buNone/>
            </a:pPr>
            <a:r>
              <a:rPr lang="en-US" sz="2400" dirty="0" smtClean="0"/>
              <a:t>Be incremental</a:t>
            </a:r>
          </a:p>
          <a:p>
            <a:pPr marL="0" indent="0">
              <a:lnSpc>
                <a:spcPct val="90000"/>
              </a:lnSpc>
              <a:buNone/>
            </a:pPr>
            <a:r>
              <a:rPr lang="en-US" sz="2400" dirty="0" smtClean="0"/>
              <a:t>Be physical</a:t>
            </a:r>
          </a:p>
          <a:p>
            <a:pPr marL="0" indent="0">
              <a:lnSpc>
                <a:spcPct val="90000"/>
              </a:lnSpc>
              <a:buNone/>
            </a:pPr>
            <a:r>
              <a:rPr lang="en-US" sz="2400" dirty="0" smtClean="0"/>
              <a:t>Explore</a:t>
            </a:r>
          </a:p>
          <a:p>
            <a:pPr marL="0" indent="0">
              <a:lnSpc>
                <a:spcPct val="90000"/>
              </a:lnSpc>
              <a:buNone/>
            </a:pPr>
            <a:r>
              <a:rPr lang="en-US" sz="2400" b="1" dirty="0" smtClean="0">
                <a:solidFill>
                  <a:schemeClr val="accent5"/>
                </a:solidFill>
              </a:rPr>
              <a:t>Be social</a:t>
            </a:r>
          </a:p>
          <a:p>
            <a:pPr marL="0" indent="0">
              <a:lnSpc>
                <a:spcPct val="90000"/>
              </a:lnSpc>
              <a:buNone/>
            </a:pPr>
            <a:r>
              <a:rPr lang="en-US" sz="2400" b="1" dirty="0" smtClean="0">
                <a:solidFill>
                  <a:schemeClr val="accent5"/>
                </a:solidFill>
              </a:rPr>
              <a:t>Use language</a:t>
            </a:r>
          </a:p>
          <a:p>
            <a:endParaRPr lang="en-US" dirty="0" smtClean="0"/>
          </a:p>
        </p:txBody>
      </p:sp>
    </p:spTree>
    <p:extLst>
      <p:ext uri="{BB962C8B-B14F-4D97-AF65-F5344CB8AC3E}">
        <p14:creationId xmlns:p14="http://schemas.microsoft.com/office/powerpoint/2010/main" val="26243319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Perception</a:t>
            </a:r>
            <a:endParaRPr lang="en-US" dirty="0"/>
          </a:p>
        </p:txBody>
      </p:sp>
      <p:sp>
        <p:nvSpPr>
          <p:cNvPr id="3" name="Content Placeholder 2"/>
          <p:cNvSpPr>
            <a:spLocks noGrp="1"/>
          </p:cNvSpPr>
          <p:nvPr>
            <p:ph idx="1"/>
          </p:nvPr>
        </p:nvSpPr>
        <p:spPr/>
        <p:txBody>
          <a:bodyPr/>
          <a:lstStyle/>
          <a:p>
            <a:r>
              <a:rPr lang="en-US" dirty="0" smtClean="0"/>
              <a:t>Computers today have pitifully low “social intelligence”</a:t>
            </a:r>
          </a:p>
          <a:p>
            <a:r>
              <a:rPr lang="en-US" dirty="0" smtClean="0"/>
              <a:t>We need to understand the internal state of humans as they interact with each other and the external world</a:t>
            </a:r>
          </a:p>
        </p:txBody>
      </p:sp>
    </p:spTree>
    <p:extLst>
      <p:ext uri="{BB962C8B-B14F-4D97-AF65-F5344CB8AC3E}">
        <p14:creationId xmlns:p14="http://schemas.microsoft.com/office/powerpoint/2010/main" val="16489792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12-14 at 9.00.53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0"/>
            <a:ext cx="9144000" cy="6607779"/>
          </a:xfrm>
          <a:prstGeom prst="rect">
            <a:avLst/>
          </a:prstGeom>
        </p:spPr>
      </p:pic>
    </p:spTree>
    <p:extLst>
      <p:ext uri="{BB962C8B-B14F-4D97-AF65-F5344CB8AC3E}">
        <p14:creationId xmlns:p14="http://schemas.microsoft.com/office/powerpoint/2010/main" val="146462242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2-14 at 9.01.4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12" y="1143000"/>
            <a:ext cx="9144000" cy="5045476"/>
          </a:xfrm>
          <a:prstGeom prst="rect">
            <a:avLst/>
          </a:prstGeom>
        </p:spPr>
      </p:pic>
      <p:sp>
        <p:nvSpPr>
          <p:cNvPr id="3" name="Title 2"/>
          <p:cNvSpPr>
            <a:spLocks noGrp="1"/>
          </p:cNvSpPr>
          <p:nvPr>
            <p:ph type="title"/>
          </p:nvPr>
        </p:nvSpPr>
        <p:spPr>
          <a:xfrm>
            <a:off x="457200" y="152400"/>
            <a:ext cx="8229600" cy="1143000"/>
          </a:xfrm>
        </p:spPr>
        <p:txBody>
          <a:bodyPr/>
          <a:lstStyle/>
          <a:p>
            <a:r>
              <a:rPr lang="en-US" dirty="0" smtClean="0"/>
              <a:t>What we would like to infer…</a:t>
            </a:r>
            <a:endParaRPr lang="en-US" dirty="0"/>
          </a:p>
        </p:txBody>
      </p:sp>
      <p:sp>
        <p:nvSpPr>
          <p:cNvPr id="4" name="TextBox 3"/>
          <p:cNvSpPr txBox="1"/>
          <p:nvPr/>
        </p:nvSpPr>
        <p:spPr>
          <a:xfrm>
            <a:off x="457246" y="6172201"/>
            <a:ext cx="8252144" cy="523182"/>
          </a:xfrm>
          <a:prstGeom prst="rect">
            <a:avLst/>
          </a:prstGeom>
          <a:noFill/>
        </p:spPr>
        <p:txBody>
          <a:bodyPr wrap="none" lIns="91383" tIns="45694" rIns="91383" bIns="45694" rtlCol="0">
            <a:spAutoFit/>
          </a:bodyPr>
          <a:lstStyle/>
          <a:p>
            <a:r>
              <a:rPr lang="en-US" sz="2800" dirty="0"/>
              <a:t>Will person B put some money into Person C’s tip bag?</a:t>
            </a:r>
          </a:p>
        </p:txBody>
      </p:sp>
    </p:spTree>
    <p:extLst>
      <p:ext uri="{BB962C8B-B14F-4D97-AF65-F5344CB8AC3E}">
        <p14:creationId xmlns:p14="http://schemas.microsoft.com/office/powerpoint/2010/main" val="16374164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need to understand video</a:t>
            </a:r>
            <a:endParaRPr lang="en-US" dirty="0"/>
          </a:p>
        </p:txBody>
      </p:sp>
      <p:sp>
        <p:nvSpPr>
          <p:cNvPr id="3" name="Content Placeholder 2"/>
          <p:cNvSpPr>
            <a:spLocks noGrp="1"/>
          </p:cNvSpPr>
          <p:nvPr>
            <p:ph idx="1"/>
          </p:nvPr>
        </p:nvSpPr>
        <p:spPr>
          <a:xfrm>
            <a:off x="457200" y="1239261"/>
            <a:ext cx="8229600" cy="5048076"/>
          </a:xfrm>
        </p:spPr>
        <p:txBody>
          <a:bodyPr/>
          <a:lstStyle/>
          <a:p>
            <a:pPr marL="0" indent="0">
              <a:buNone/>
            </a:pPr>
            <a:endParaRPr lang="en-US" dirty="0" smtClean="0"/>
          </a:p>
          <a:p>
            <a:r>
              <a:rPr lang="en-US" dirty="0" smtClean="0"/>
              <a:t>The hierarchical structure of human behavior- movement, goals, actions and events e.g. Barker and Wright (1954).</a:t>
            </a:r>
            <a:endParaRPr lang="en-US" dirty="0"/>
          </a:p>
        </p:txBody>
      </p:sp>
      <p:pic>
        <p:nvPicPr>
          <p:cNvPr id="5" name="Picture 4" descr="Screen Shot 2017-07-19 at 8.09.3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641" y="3305522"/>
            <a:ext cx="6242630" cy="2981815"/>
          </a:xfrm>
          <a:prstGeom prst="rect">
            <a:avLst/>
          </a:prstGeom>
        </p:spPr>
      </p:pic>
    </p:spTree>
    <p:extLst>
      <p:ext uri="{BB962C8B-B14F-4D97-AF65-F5344CB8AC3E}">
        <p14:creationId xmlns:p14="http://schemas.microsoft.com/office/powerpoint/2010/main" val="31924536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8991600" cy="1143000"/>
          </a:xfrm>
        </p:spPr>
        <p:txBody>
          <a:bodyPr/>
          <a:lstStyle/>
          <a:p>
            <a:r>
              <a:rPr lang="en-US" sz="4000" dirty="0" smtClean="0"/>
              <a:t>This is much harder than object detection</a:t>
            </a:r>
            <a:endParaRPr lang="en-US" sz="4000"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The hierarchical structure of human behavior- movement, goals, actions and events</a:t>
            </a:r>
          </a:p>
          <a:p>
            <a:endParaRPr lang="en-US" dirty="0"/>
          </a:p>
          <a:p>
            <a:pPr marL="0" indent="0">
              <a:buNone/>
            </a:pPr>
            <a:endParaRPr lang="en-US" dirty="0" smtClean="0"/>
          </a:p>
          <a:p>
            <a:r>
              <a:rPr lang="en-US" dirty="0" smtClean="0"/>
              <a:t>Our datasets don’t capture this</a:t>
            </a:r>
            <a:endParaRPr lang="en-US" dirty="0"/>
          </a:p>
        </p:txBody>
      </p:sp>
      <p:sp>
        <p:nvSpPr>
          <p:cNvPr id="4" name="TextBox 3"/>
          <p:cNvSpPr txBox="1"/>
          <p:nvPr/>
        </p:nvSpPr>
        <p:spPr>
          <a:xfrm>
            <a:off x="533400" y="3429000"/>
            <a:ext cx="8191663" cy="774008"/>
          </a:xfrm>
          <a:prstGeom prst="rect">
            <a:avLst/>
          </a:prstGeom>
          <a:noFill/>
        </p:spPr>
        <p:txBody>
          <a:bodyPr wrap="none" lIns="91373" tIns="45687" rIns="91373" bIns="45687" rtlCol="0">
            <a:spAutoFit/>
          </a:bodyPr>
          <a:lstStyle/>
          <a:p>
            <a:r>
              <a:rPr lang="en-US" sz="4400" dirty="0">
                <a:solidFill>
                  <a:srgbClr val="000090"/>
                </a:solidFill>
              </a:rPr>
              <a:t>ACTION = MOVEMENT + GOAL</a:t>
            </a:r>
          </a:p>
        </p:txBody>
      </p:sp>
    </p:spTree>
    <p:extLst>
      <p:ext uri="{BB962C8B-B14F-4D97-AF65-F5344CB8AC3E}">
        <p14:creationId xmlns:p14="http://schemas.microsoft.com/office/powerpoint/2010/main" val="9648228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has been responsible for recent AI successes?</a:t>
            </a:r>
            <a:endParaRPr lang="en-US" dirty="0"/>
          </a:p>
        </p:txBody>
      </p:sp>
      <p:sp>
        <p:nvSpPr>
          <p:cNvPr id="3" name="Content Placeholder 2"/>
          <p:cNvSpPr>
            <a:spLocks noGrp="1"/>
          </p:cNvSpPr>
          <p:nvPr>
            <p:ph idx="1"/>
          </p:nvPr>
        </p:nvSpPr>
        <p:spPr/>
        <p:txBody>
          <a:bodyPr/>
          <a:lstStyle/>
          <a:p>
            <a:r>
              <a:rPr lang="en-US" dirty="0" smtClean="0"/>
              <a:t>Big Computing</a:t>
            </a:r>
          </a:p>
          <a:p>
            <a:r>
              <a:rPr lang="en-US" dirty="0" smtClean="0"/>
              <a:t>Big Data</a:t>
            </a:r>
          </a:p>
        </p:txBody>
      </p:sp>
    </p:spTree>
    <p:extLst>
      <p:ext uri="{BB962C8B-B14F-4D97-AF65-F5344CB8AC3E}">
        <p14:creationId xmlns:p14="http://schemas.microsoft.com/office/powerpoint/2010/main" val="41296722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Children can infer intent</a:t>
            </a:r>
            <a:endParaRPr lang="en-US" dirty="0"/>
          </a:p>
        </p:txBody>
      </p:sp>
      <p:pic>
        <p:nvPicPr>
          <p:cNvPr id="6" name="Tomasello.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extLst>
      <p:ext uri="{BB962C8B-B14F-4D97-AF65-F5344CB8AC3E}">
        <p14:creationId xmlns:p14="http://schemas.microsoft.com/office/powerpoint/2010/main" val="189520885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t>Progress in video understanding</a:t>
            </a:r>
            <a:endParaRPr lang="en-US" dirty="0"/>
          </a:p>
        </p:txBody>
      </p:sp>
      <p:sp>
        <p:nvSpPr>
          <p:cNvPr id="3" name="Content Placeholder 2"/>
          <p:cNvSpPr>
            <a:spLocks noGrp="1"/>
          </p:cNvSpPr>
          <p:nvPr>
            <p:ph idx="1"/>
          </p:nvPr>
        </p:nvSpPr>
        <p:spPr>
          <a:xfrm>
            <a:off x="457200" y="990600"/>
            <a:ext cx="8229600" cy="5276676"/>
          </a:xfrm>
        </p:spPr>
        <p:txBody>
          <a:bodyPr/>
          <a:lstStyle/>
          <a:p>
            <a:pPr marL="0" indent="0">
              <a:buNone/>
            </a:pPr>
            <a:endParaRPr lang="en-US" dirty="0" smtClean="0"/>
          </a:p>
          <a:p>
            <a:r>
              <a:rPr lang="en-US" dirty="0" smtClean="0"/>
              <a:t>Much better datasets are needed. UCF 101 and HMDB have long outlived their usefulness. They do not represent “human behavior” either with respect to object manipulation or social interaction adequately</a:t>
            </a:r>
          </a:p>
          <a:p>
            <a:r>
              <a:rPr lang="en-US" dirty="0" smtClean="0"/>
              <a:t>Two new datasets will be introduced at CVPR 2018</a:t>
            </a:r>
          </a:p>
          <a:p>
            <a:pPr lvl="1"/>
            <a:r>
              <a:rPr lang="en-US" dirty="0" smtClean="0"/>
              <a:t>VLOG (</a:t>
            </a:r>
            <a:r>
              <a:rPr lang="en-US" dirty="0" err="1" smtClean="0"/>
              <a:t>Fouhey</a:t>
            </a:r>
            <a:r>
              <a:rPr lang="en-US" dirty="0" smtClean="0"/>
              <a:t> et al, UC Berkeley)</a:t>
            </a:r>
          </a:p>
          <a:p>
            <a:pPr lvl="1"/>
            <a:r>
              <a:rPr lang="en-US" dirty="0" smtClean="0"/>
              <a:t>AVA (</a:t>
            </a:r>
            <a:r>
              <a:rPr lang="en-US" dirty="0" err="1" smtClean="0"/>
              <a:t>Gu</a:t>
            </a:r>
            <a:r>
              <a:rPr lang="en-US" dirty="0" smtClean="0"/>
              <a:t> et al, Google)</a:t>
            </a:r>
          </a:p>
          <a:p>
            <a:endParaRPr lang="en-US" dirty="0"/>
          </a:p>
        </p:txBody>
      </p:sp>
    </p:spTree>
    <p:extLst>
      <p:ext uri="{BB962C8B-B14F-4D97-AF65-F5344CB8AC3E}">
        <p14:creationId xmlns:p14="http://schemas.microsoft.com/office/powerpoint/2010/main" val="36485615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dirty="0" smtClean="0">
                <a:latin typeface="Calibri" charset="0"/>
                <a:ea typeface="ＭＳ Ｐゴシック" charset="0"/>
                <a:cs typeface="ＭＳ Ｐゴシック" charset="0"/>
              </a:rPr>
              <a:t>Commonsense Knowledge </a:t>
            </a:r>
            <a:br>
              <a:rPr lang="en-US" dirty="0" smtClean="0">
                <a:latin typeface="Calibri" charset="0"/>
                <a:ea typeface="ＭＳ Ｐゴシック" charset="0"/>
                <a:cs typeface="ＭＳ Ｐゴシック" charset="0"/>
              </a:rPr>
            </a:br>
            <a:r>
              <a:rPr lang="en-US" sz="3600" dirty="0" smtClean="0">
                <a:latin typeface="Calibri" charset="0"/>
                <a:ea typeface="ＭＳ Ｐゴシック" charset="0"/>
                <a:cs typeface="ＭＳ Ｐゴシック" charset="0"/>
              </a:rPr>
              <a:t>e.g. A meal at a restaurant</a:t>
            </a:r>
            <a:endParaRPr lang="en-US" sz="3600" dirty="0">
              <a:latin typeface="Calibri" charset="0"/>
              <a:ea typeface="ＭＳ Ｐゴシック" charset="0"/>
              <a:cs typeface="ＭＳ Ｐゴシック" charset="0"/>
            </a:endParaRPr>
          </a:p>
        </p:txBody>
      </p:sp>
      <p:sp>
        <p:nvSpPr>
          <p:cNvPr id="66562" name="Content Placeholder 2"/>
          <p:cNvSpPr>
            <a:spLocks noGrp="1"/>
          </p:cNvSpPr>
          <p:nvPr>
            <p:ph idx="1"/>
          </p:nvPr>
        </p:nvSpPr>
        <p:spPr/>
        <p:txBody>
          <a:bodyPr/>
          <a:lstStyle/>
          <a:p>
            <a:r>
              <a:rPr lang="en-US" dirty="0" smtClean="0">
                <a:latin typeface="Calibri" charset="0"/>
                <a:ea typeface="ＭＳ Ｐゴシック" charset="0"/>
                <a:cs typeface="ＭＳ Ｐゴシック" charset="0"/>
              </a:rPr>
              <a:t>Classical AI/Cognitive Science Solution – Schemas (frames, scripts etc.)</a:t>
            </a:r>
          </a:p>
          <a:p>
            <a:r>
              <a:rPr lang="en-US" dirty="0" smtClean="0">
                <a:latin typeface="Calibri" charset="0"/>
                <a:ea typeface="ＭＳ Ｐゴシック" charset="0"/>
                <a:cs typeface="ＭＳ Ｐゴシック" charset="0"/>
              </a:rPr>
              <a:t>To have a robust, visually grounded solution we need to learn these models  from video</a:t>
            </a:r>
          </a:p>
          <a:p>
            <a:r>
              <a:rPr lang="en-US" dirty="0" smtClean="0">
                <a:latin typeface="Calibri" charset="0"/>
                <a:ea typeface="ＭＳ Ｐゴシック" charset="0"/>
                <a:cs typeface="ＭＳ Ｐゴシック" charset="0"/>
              </a:rPr>
              <a:t>Models can be of physical behavior or social behavior.</a:t>
            </a:r>
          </a:p>
        </p:txBody>
      </p:sp>
    </p:spTree>
    <p:extLst>
      <p:ext uri="{BB962C8B-B14F-4D97-AF65-F5344CB8AC3E}">
        <p14:creationId xmlns:p14="http://schemas.microsoft.com/office/powerpoint/2010/main" val="324820220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 Mental Models</a:t>
            </a:r>
            <a:endParaRPr lang="en-US" dirty="0"/>
          </a:p>
        </p:txBody>
      </p:sp>
      <p:pic>
        <p:nvPicPr>
          <p:cNvPr id="7" name="Content Placeholder 6" descr="Screen Shot 2016-04-02 at 10.57.19 AM.png"/>
          <p:cNvPicPr>
            <a:picLocks noGrp="1" noChangeAspect="1"/>
          </p:cNvPicPr>
          <p:nvPr>
            <p:ph sz="half" idx="1"/>
          </p:nvPr>
        </p:nvPicPr>
        <p:blipFill>
          <a:blip r:embed="rId2">
            <a:extLst>
              <a:ext uri="{28A0092B-C50C-407E-A947-70E740481C1C}">
                <a14:useLocalDpi xmlns:a14="http://schemas.microsoft.com/office/drawing/2010/main" val="0"/>
              </a:ext>
            </a:extLst>
          </a:blip>
          <a:srcRect l="-21861" r="-21861"/>
          <a:stretch>
            <a:fillRect/>
          </a:stretch>
        </p:blipFill>
        <p:spPr>
          <a:xfrm>
            <a:off x="-609600" y="1371606"/>
            <a:ext cx="4038600" cy="4525963"/>
          </a:xfrm>
        </p:spPr>
      </p:pic>
      <p:sp>
        <p:nvSpPr>
          <p:cNvPr id="6" name="Content Placeholder 5"/>
          <p:cNvSpPr>
            <a:spLocks noGrp="1"/>
          </p:cNvSpPr>
          <p:nvPr>
            <p:ph sz="half" idx="2"/>
          </p:nvPr>
        </p:nvSpPr>
        <p:spPr>
          <a:xfrm>
            <a:off x="2843072" y="1447801"/>
            <a:ext cx="6324600" cy="4876800"/>
          </a:xfrm>
        </p:spPr>
        <p:txBody>
          <a:bodyPr/>
          <a:lstStyle/>
          <a:p>
            <a:pPr marL="0" indent="0">
              <a:buNone/>
            </a:pPr>
            <a:r>
              <a:rPr lang="en-US" sz="2400" dirty="0"/>
              <a:t>If the organism carries a `small</a:t>
            </a:r>
            <a:r>
              <a:rPr lang="en-US" sz="2400" i="1" dirty="0"/>
              <a:t>-</a:t>
            </a:r>
            <a:r>
              <a:rPr lang="en-US" sz="2400" dirty="0"/>
              <a:t>scale model’ of external reality and of its own possible actions within its head, it is able to try out various alternatives, conclude which is the best of them, react to future situations before they arise, utilize the knowledge of past events in dealing with the present and the future, and in every way to react in a much fuller, safer, and more competent manner to the emergencies which face it (</a:t>
            </a:r>
            <a:r>
              <a:rPr lang="en-US" sz="2400" dirty="0" err="1"/>
              <a:t>Craik</a:t>
            </a:r>
            <a:r>
              <a:rPr lang="en-US" sz="2400" dirty="0"/>
              <a:t>, 1943,Ch. 5, p.61)</a:t>
            </a:r>
          </a:p>
        </p:txBody>
      </p:sp>
      <p:sp>
        <p:nvSpPr>
          <p:cNvPr id="11" name="TextBox 10"/>
          <p:cNvSpPr txBox="1"/>
          <p:nvPr/>
        </p:nvSpPr>
        <p:spPr>
          <a:xfrm>
            <a:off x="386170" y="5903897"/>
            <a:ext cx="7474285" cy="954101"/>
          </a:xfrm>
          <a:prstGeom prst="rect">
            <a:avLst/>
          </a:prstGeom>
          <a:noFill/>
        </p:spPr>
        <p:txBody>
          <a:bodyPr wrap="none" lIns="91419" tIns="45711" rIns="91419" bIns="45711" rtlCol="0">
            <a:spAutoFit/>
          </a:bodyPr>
          <a:lstStyle/>
          <a:p>
            <a:r>
              <a:rPr lang="en-US" sz="2800" dirty="0">
                <a:solidFill>
                  <a:srgbClr val="FF0000"/>
                </a:solidFill>
                <a:latin typeface="+mn-lt"/>
              </a:rPr>
              <a:t>Modern Control theory (</a:t>
            </a:r>
            <a:r>
              <a:rPr lang="en-US" sz="2800" dirty="0" err="1">
                <a:solidFill>
                  <a:srgbClr val="FF0000"/>
                </a:solidFill>
                <a:latin typeface="+mn-lt"/>
              </a:rPr>
              <a:t>Kalman</a:t>
            </a:r>
            <a:r>
              <a:rPr lang="en-US" sz="2800" dirty="0">
                <a:solidFill>
                  <a:srgbClr val="FF0000"/>
                </a:solidFill>
                <a:latin typeface="+mn-lt"/>
              </a:rPr>
              <a:t> et al) uses a state</a:t>
            </a:r>
          </a:p>
          <a:p>
            <a:r>
              <a:rPr lang="en-US" sz="2800" dirty="0">
                <a:solidFill>
                  <a:srgbClr val="FF0000"/>
                </a:solidFill>
                <a:latin typeface="+mn-lt"/>
              </a:rPr>
              <a:t> space formalism to </a:t>
            </a:r>
            <a:r>
              <a:rPr lang="en-US" sz="2800">
                <a:solidFill>
                  <a:srgbClr val="FF0000"/>
                </a:solidFill>
                <a:latin typeface="+mn-lt"/>
              </a:rPr>
              <a:t>achieve this.</a:t>
            </a:r>
            <a:endParaRPr lang="en-US" sz="2800" dirty="0">
              <a:solidFill>
                <a:srgbClr val="FF0000"/>
              </a:solidFill>
              <a:latin typeface="+mn-lt"/>
            </a:endParaRPr>
          </a:p>
        </p:txBody>
      </p:sp>
    </p:spTree>
    <p:extLst>
      <p:ext uri="{BB962C8B-B14F-4D97-AF65-F5344CB8AC3E}">
        <p14:creationId xmlns:p14="http://schemas.microsoft.com/office/powerpoint/2010/main" val="207613889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Six Lessons</a:t>
            </a:r>
            <a:endParaRPr lang="en-US" dirty="0"/>
          </a:p>
        </p:txBody>
      </p:sp>
      <p:sp>
        <p:nvSpPr>
          <p:cNvPr id="3" name="Content Placeholder 2"/>
          <p:cNvSpPr>
            <a:spLocks noGrp="1"/>
          </p:cNvSpPr>
          <p:nvPr>
            <p:ph idx="1"/>
          </p:nvPr>
        </p:nvSpPr>
        <p:spPr>
          <a:xfrm>
            <a:off x="685800" y="1676400"/>
            <a:ext cx="7788469" cy="4574385"/>
          </a:xfrm>
        </p:spPr>
        <p:txBody>
          <a:bodyPr>
            <a:normAutofit/>
          </a:bodyPr>
          <a:lstStyle/>
          <a:p>
            <a:pPr marL="0" indent="0">
              <a:lnSpc>
                <a:spcPct val="90000"/>
              </a:lnSpc>
              <a:buNone/>
            </a:pPr>
            <a:r>
              <a:rPr lang="en-US" sz="2400" dirty="0" smtClean="0"/>
              <a:t>Be multi-modal</a:t>
            </a:r>
          </a:p>
          <a:p>
            <a:pPr marL="0" indent="0">
              <a:lnSpc>
                <a:spcPct val="90000"/>
              </a:lnSpc>
              <a:buNone/>
            </a:pPr>
            <a:r>
              <a:rPr lang="en-US" sz="2400" dirty="0" smtClean="0"/>
              <a:t>Be incremental</a:t>
            </a:r>
          </a:p>
          <a:p>
            <a:pPr marL="0" indent="0">
              <a:lnSpc>
                <a:spcPct val="90000"/>
              </a:lnSpc>
              <a:buNone/>
            </a:pPr>
            <a:r>
              <a:rPr lang="en-US" sz="2400" dirty="0" smtClean="0"/>
              <a:t>Be physical</a:t>
            </a:r>
          </a:p>
          <a:p>
            <a:pPr marL="0" indent="0">
              <a:lnSpc>
                <a:spcPct val="90000"/>
              </a:lnSpc>
              <a:buNone/>
            </a:pPr>
            <a:r>
              <a:rPr lang="en-US" sz="2400" dirty="0" smtClean="0"/>
              <a:t>Explore</a:t>
            </a:r>
          </a:p>
          <a:p>
            <a:pPr marL="0" indent="0">
              <a:lnSpc>
                <a:spcPct val="90000"/>
              </a:lnSpc>
              <a:buNone/>
            </a:pPr>
            <a:r>
              <a:rPr lang="en-US" sz="2400" b="1" dirty="0" smtClean="0">
                <a:solidFill>
                  <a:schemeClr val="accent5"/>
                </a:solidFill>
              </a:rPr>
              <a:t>Be social</a:t>
            </a:r>
          </a:p>
          <a:p>
            <a:pPr marL="0" indent="0">
              <a:lnSpc>
                <a:spcPct val="90000"/>
              </a:lnSpc>
              <a:buNone/>
            </a:pPr>
            <a:r>
              <a:rPr lang="en-US" sz="2400" b="1" dirty="0" smtClean="0">
                <a:solidFill>
                  <a:schemeClr val="accent5"/>
                </a:solidFill>
              </a:rPr>
              <a:t>Use language</a:t>
            </a:r>
          </a:p>
          <a:p>
            <a:endParaRPr lang="en-US" dirty="0" smtClean="0"/>
          </a:p>
        </p:txBody>
      </p:sp>
    </p:spTree>
    <p:extLst>
      <p:ext uri="{BB962C8B-B14F-4D97-AF65-F5344CB8AC3E}">
        <p14:creationId xmlns:p14="http://schemas.microsoft.com/office/powerpoint/2010/main" val="387954130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3-17 at 3.10.03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1980" y="685312"/>
            <a:ext cx="1768307" cy="2722631"/>
          </a:xfrm>
          <a:prstGeom prst="rect">
            <a:avLst/>
          </a:prstGeom>
        </p:spPr>
      </p:pic>
      <p:pic>
        <p:nvPicPr>
          <p:cNvPr id="5" name="Picture 4" descr="Screen Shot 2018-03-17 at 3.16.59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650095"/>
            <a:ext cx="4483733" cy="3359624"/>
          </a:xfrm>
          <a:prstGeom prst="rect">
            <a:avLst/>
          </a:prstGeom>
        </p:spPr>
      </p:pic>
      <p:pic>
        <p:nvPicPr>
          <p:cNvPr id="6" name="Picture 5" descr="Screen Shot 2018-03-17 at 4.24.45 P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3059" y="4456612"/>
            <a:ext cx="1298089" cy="875116"/>
          </a:xfrm>
          <a:prstGeom prst="rect">
            <a:avLst/>
          </a:prstGeom>
        </p:spPr>
      </p:pic>
      <p:pic>
        <p:nvPicPr>
          <p:cNvPr id="7" name="Picture 6" descr="Screen Shot 2018-03-17 at 4.31.09 PM.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22526" y="4403572"/>
            <a:ext cx="1564835" cy="2091560"/>
          </a:xfrm>
          <a:prstGeom prst="rect">
            <a:avLst/>
          </a:prstGeom>
        </p:spPr>
      </p:pic>
      <p:pic>
        <p:nvPicPr>
          <p:cNvPr id="8" name="Picture 7" descr="Lascaux_painting.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4988" y="4387348"/>
            <a:ext cx="1826147" cy="1197141"/>
          </a:xfrm>
          <a:prstGeom prst="rect">
            <a:avLst/>
          </a:prstGeom>
        </p:spPr>
      </p:pic>
      <p:pic>
        <p:nvPicPr>
          <p:cNvPr id="10" name="Picture 9" descr="29425_evo_resources_resource_image_277_original.gif"/>
          <p:cNvPicPr>
            <a:picLocks noChangeAspect="1"/>
          </p:cNvPicPr>
          <p:nvPr/>
        </p:nvPicPr>
        <p:blipFill rotWithShape="1">
          <a:blip r:embed="rId8" cstate="screen">
            <a:extLst>
              <a:ext uri="{28A0092B-C50C-407E-A947-70E740481C1C}">
                <a14:useLocalDpi xmlns:a14="http://schemas.microsoft.com/office/drawing/2010/main"/>
              </a:ext>
            </a:extLst>
          </a:blip>
          <a:srcRect b="15802"/>
          <a:stretch/>
        </p:blipFill>
        <p:spPr>
          <a:xfrm>
            <a:off x="103655" y="4554388"/>
            <a:ext cx="3421103" cy="1787084"/>
          </a:xfrm>
          <a:prstGeom prst="rect">
            <a:avLst/>
          </a:prstGeom>
        </p:spPr>
      </p:pic>
      <p:sp>
        <p:nvSpPr>
          <p:cNvPr id="2" name="TextBox 1"/>
          <p:cNvSpPr txBox="1"/>
          <p:nvPr/>
        </p:nvSpPr>
        <p:spPr>
          <a:xfrm>
            <a:off x="3540537" y="5331728"/>
            <a:ext cx="1931568" cy="1366528"/>
          </a:xfrm>
          <a:prstGeom prst="rect">
            <a:avLst/>
          </a:prstGeom>
          <a:noFill/>
        </p:spPr>
        <p:txBody>
          <a:bodyPr wrap="square" rtlCol="0">
            <a:spAutoFit/>
          </a:bodyPr>
          <a:lstStyle/>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Bipedalism</a:t>
            </a:r>
          </a:p>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Opposable thumb</a:t>
            </a:r>
          </a:p>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Tool use</a:t>
            </a:r>
          </a:p>
          <a:p>
            <a:pPr marL="285750" indent="-285750" algn="l" defTabSz="457200" fontAlgn="auto">
              <a:spcBef>
                <a:spcPts val="0"/>
              </a:spcBef>
              <a:spcAft>
                <a:spcPts val="0"/>
              </a:spcAft>
              <a:buFont typeface="Arial"/>
              <a:buChar char="•"/>
            </a:pPr>
            <a:endParaRPr lang="en-US" sz="1800" dirty="0">
              <a:solidFill>
                <a:prstClr val="black"/>
              </a:solidFill>
              <a:latin typeface="Calibri"/>
              <a:ea typeface="+mn-ea"/>
              <a:cs typeface="+mn-cs"/>
            </a:endParaRPr>
          </a:p>
        </p:txBody>
      </p:sp>
      <p:sp>
        <p:nvSpPr>
          <p:cNvPr id="3" name="TextBox 2"/>
          <p:cNvSpPr txBox="1"/>
          <p:nvPr/>
        </p:nvSpPr>
        <p:spPr>
          <a:xfrm>
            <a:off x="6958786" y="5614846"/>
            <a:ext cx="1905765" cy="1080296"/>
          </a:xfrm>
          <a:prstGeom prst="rect">
            <a:avLst/>
          </a:prstGeom>
          <a:noFill/>
        </p:spPr>
        <p:txBody>
          <a:bodyPr wrap="none" rtlCol="0">
            <a:spAutoFit/>
          </a:bodyPr>
          <a:lstStyle/>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Language</a:t>
            </a:r>
          </a:p>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Abstract thinking</a:t>
            </a:r>
          </a:p>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Symbolic behavior</a:t>
            </a:r>
            <a:endParaRPr lang="en-US" sz="1800" dirty="0">
              <a:solidFill>
                <a:prstClr val="black"/>
              </a:solidFill>
              <a:latin typeface="Calibri"/>
              <a:ea typeface="+mn-ea"/>
              <a:cs typeface="+mn-cs"/>
            </a:endParaRPr>
          </a:p>
        </p:txBody>
      </p:sp>
      <p:sp>
        <p:nvSpPr>
          <p:cNvPr id="9" name="Title 8"/>
          <p:cNvSpPr>
            <a:spLocks noGrp="1"/>
          </p:cNvSpPr>
          <p:nvPr>
            <p:ph type="title"/>
          </p:nvPr>
        </p:nvSpPr>
        <p:spPr>
          <a:xfrm>
            <a:off x="457200" y="-12958"/>
            <a:ext cx="8082599" cy="855225"/>
          </a:xfrm>
        </p:spPr>
        <p:txBody>
          <a:bodyPr>
            <a:normAutofit/>
          </a:bodyPr>
          <a:lstStyle/>
          <a:p>
            <a:r>
              <a:rPr lang="en-US" sz="3200" dirty="0" smtClean="0"/>
              <a:t>Phylogeny of Intelligence</a:t>
            </a:r>
            <a:endParaRPr lang="en-US" sz="3200" dirty="0"/>
          </a:p>
        </p:txBody>
      </p:sp>
      <p:sp>
        <p:nvSpPr>
          <p:cNvPr id="11" name="TextBox 10"/>
          <p:cNvSpPr txBox="1"/>
          <p:nvPr/>
        </p:nvSpPr>
        <p:spPr>
          <a:xfrm>
            <a:off x="4587389" y="842267"/>
            <a:ext cx="2462158" cy="2862323"/>
          </a:xfrm>
          <a:prstGeom prst="rect">
            <a:avLst/>
          </a:prstGeom>
          <a:noFill/>
        </p:spPr>
        <p:txBody>
          <a:bodyPr wrap="square" rtlCol="0">
            <a:spAutoFit/>
          </a:bodyPr>
          <a:lstStyle/>
          <a:p>
            <a:pPr algn="l" defTabSz="457200" fontAlgn="auto">
              <a:spcBef>
                <a:spcPts val="0"/>
              </a:spcBef>
              <a:spcAft>
                <a:spcPts val="0"/>
              </a:spcAft>
            </a:pPr>
            <a:r>
              <a:rPr lang="en-US" sz="1800" dirty="0" smtClean="0">
                <a:solidFill>
                  <a:srgbClr val="000090"/>
                </a:solidFill>
                <a:latin typeface="Calibri"/>
                <a:ea typeface="+mn-ea"/>
                <a:cs typeface="+mn-cs"/>
              </a:rPr>
              <a:t>Cambrian Explosion</a:t>
            </a:r>
          </a:p>
          <a:p>
            <a:pPr algn="l" defTabSz="457200" fontAlgn="auto">
              <a:spcBef>
                <a:spcPts val="0"/>
              </a:spcBef>
              <a:spcAft>
                <a:spcPts val="0"/>
              </a:spcAft>
            </a:pPr>
            <a:r>
              <a:rPr lang="en-US" sz="1800" dirty="0" smtClean="0">
                <a:solidFill>
                  <a:srgbClr val="000090"/>
                </a:solidFill>
                <a:latin typeface="Calibri"/>
                <a:ea typeface="+mn-ea"/>
                <a:cs typeface="+mn-cs"/>
              </a:rPr>
              <a:t>540 million years ago</a:t>
            </a:r>
          </a:p>
          <a:p>
            <a:pPr algn="l" defTabSz="457200" fontAlgn="auto">
              <a:spcBef>
                <a:spcPts val="0"/>
              </a:spcBef>
              <a:spcAft>
                <a:spcPts val="0"/>
              </a:spcAft>
            </a:pPr>
            <a:endParaRPr lang="en-US" sz="1800" dirty="0">
              <a:solidFill>
                <a:prstClr val="black"/>
              </a:solidFill>
              <a:latin typeface="Calibri"/>
              <a:ea typeface="+mn-ea"/>
              <a:cs typeface="+mn-cs"/>
            </a:endParaRPr>
          </a:p>
          <a:p>
            <a:pPr algn="l" defTabSz="457200" fontAlgn="auto">
              <a:spcBef>
                <a:spcPts val="0"/>
              </a:spcBef>
              <a:spcAft>
                <a:spcPts val="0"/>
              </a:spcAft>
            </a:pPr>
            <a:r>
              <a:rPr lang="en-US" sz="1800" dirty="0" smtClean="0">
                <a:solidFill>
                  <a:prstClr val="black"/>
                </a:solidFill>
                <a:latin typeface="Calibri"/>
                <a:ea typeface="+mn-ea"/>
                <a:cs typeface="+mn-cs"/>
              </a:rPr>
              <a:t>Variety of life forms,</a:t>
            </a:r>
            <a:endParaRPr lang="en-US" sz="1800" dirty="0">
              <a:solidFill>
                <a:prstClr val="black"/>
              </a:solidFill>
              <a:latin typeface="Calibri"/>
              <a:ea typeface="+mn-ea"/>
              <a:cs typeface="+mn-cs"/>
            </a:endParaRPr>
          </a:p>
          <a:p>
            <a:pPr algn="l" defTabSz="457200" fontAlgn="auto">
              <a:spcBef>
                <a:spcPts val="0"/>
              </a:spcBef>
              <a:spcAft>
                <a:spcPts val="0"/>
              </a:spcAft>
            </a:pPr>
            <a:r>
              <a:rPr lang="en-US" sz="1800" dirty="0" smtClean="0">
                <a:solidFill>
                  <a:prstClr val="black"/>
                </a:solidFill>
                <a:latin typeface="Calibri"/>
                <a:ea typeface="+mn-ea"/>
                <a:cs typeface="+mn-cs"/>
              </a:rPr>
              <a:t>almost all phyla emerge</a:t>
            </a:r>
          </a:p>
          <a:p>
            <a:pPr algn="l" defTabSz="457200" fontAlgn="auto">
              <a:spcBef>
                <a:spcPts val="0"/>
              </a:spcBef>
              <a:spcAft>
                <a:spcPts val="0"/>
              </a:spcAft>
            </a:pPr>
            <a:endParaRPr lang="en-US" sz="1800" dirty="0">
              <a:solidFill>
                <a:prstClr val="black"/>
              </a:solidFill>
              <a:latin typeface="Calibri"/>
              <a:ea typeface="+mn-ea"/>
              <a:cs typeface="+mn-cs"/>
            </a:endParaRPr>
          </a:p>
          <a:p>
            <a:pPr algn="l" defTabSz="457200" fontAlgn="auto">
              <a:spcBef>
                <a:spcPts val="0"/>
              </a:spcBef>
              <a:spcAft>
                <a:spcPts val="0"/>
              </a:spcAft>
            </a:pPr>
            <a:r>
              <a:rPr lang="en-US" sz="1800" dirty="0">
                <a:solidFill>
                  <a:prstClr val="black"/>
                </a:solidFill>
                <a:latin typeface="Calibri"/>
                <a:ea typeface="+mn-ea"/>
                <a:cs typeface="+mn-cs"/>
              </a:rPr>
              <a:t>Animals that could</a:t>
            </a:r>
          </a:p>
          <a:p>
            <a:pPr algn="l" defTabSz="457200" fontAlgn="auto">
              <a:spcBef>
                <a:spcPts val="0"/>
              </a:spcBef>
              <a:spcAft>
                <a:spcPts val="0"/>
              </a:spcAft>
            </a:pPr>
            <a:r>
              <a:rPr lang="en-US" sz="1800" dirty="0">
                <a:solidFill>
                  <a:prstClr val="black"/>
                </a:solidFill>
                <a:latin typeface="Calibri"/>
                <a:ea typeface="+mn-ea"/>
                <a:cs typeface="+mn-cs"/>
              </a:rPr>
              <a:t>see and move</a:t>
            </a:r>
          </a:p>
          <a:p>
            <a:pPr algn="l" defTabSz="457200" fontAlgn="auto">
              <a:spcBef>
                <a:spcPts val="0"/>
              </a:spcBef>
              <a:spcAft>
                <a:spcPts val="0"/>
              </a:spcAft>
            </a:pPr>
            <a:endParaRPr lang="en-US" sz="1800" dirty="0" smtClean="0">
              <a:solidFill>
                <a:prstClr val="black"/>
              </a:solidFill>
              <a:latin typeface="Calibri"/>
              <a:ea typeface="+mn-ea"/>
              <a:cs typeface="+mn-cs"/>
            </a:endParaRPr>
          </a:p>
          <a:p>
            <a:pPr algn="l" defTabSz="457200" fontAlgn="auto">
              <a:spcBef>
                <a:spcPts val="0"/>
              </a:spcBef>
              <a:spcAft>
                <a:spcPts val="0"/>
              </a:spcAft>
            </a:pPr>
            <a:endParaRPr lang="en-US" sz="1800" dirty="0">
              <a:solidFill>
                <a:prstClr val="black"/>
              </a:solidFill>
              <a:latin typeface="Calibri"/>
              <a:ea typeface="+mn-ea"/>
              <a:cs typeface="+mn-cs"/>
            </a:endParaRPr>
          </a:p>
        </p:txBody>
      </p:sp>
      <p:sp>
        <p:nvSpPr>
          <p:cNvPr id="13" name="TextBox 12"/>
          <p:cNvSpPr txBox="1"/>
          <p:nvPr/>
        </p:nvSpPr>
        <p:spPr>
          <a:xfrm>
            <a:off x="103655" y="4185056"/>
            <a:ext cx="3890809" cy="369332"/>
          </a:xfrm>
          <a:prstGeom prst="rect">
            <a:avLst/>
          </a:prstGeom>
          <a:noFill/>
        </p:spPr>
        <p:txBody>
          <a:bodyPr wrap="none" rtlCol="0">
            <a:spAutoFit/>
          </a:bodyPr>
          <a:lstStyle/>
          <a:p>
            <a:pPr algn="l" defTabSz="457200" fontAlgn="auto">
              <a:spcBef>
                <a:spcPts val="0"/>
              </a:spcBef>
              <a:spcAft>
                <a:spcPts val="0"/>
              </a:spcAft>
            </a:pPr>
            <a:r>
              <a:rPr lang="en-US" sz="1800" dirty="0" smtClean="0">
                <a:solidFill>
                  <a:srgbClr val="000090"/>
                </a:solidFill>
                <a:latin typeface="Calibri"/>
                <a:ea typeface="+mn-ea"/>
                <a:cs typeface="+mn-cs"/>
              </a:rPr>
              <a:t>Hominid evolution, last 5 million years</a:t>
            </a:r>
            <a:endParaRPr lang="en-US" sz="1800" dirty="0">
              <a:solidFill>
                <a:srgbClr val="000090"/>
              </a:solidFill>
              <a:latin typeface="Calibri"/>
              <a:ea typeface="+mn-ea"/>
              <a:cs typeface="+mn-cs"/>
            </a:endParaRPr>
          </a:p>
        </p:txBody>
      </p:sp>
      <p:sp>
        <p:nvSpPr>
          <p:cNvPr id="14" name="TextBox 13"/>
          <p:cNvSpPr txBox="1"/>
          <p:nvPr/>
        </p:nvSpPr>
        <p:spPr>
          <a:xfrm>
            <a:off x="5542824" y="4000390"/>
            <a:ext cx="3198311" cy="369332"/>
          </a:xfrm>
          <a:prstGeom prst="rect">
            <a:avLst/>
          </a:prstGeom>
          <a:noFill/>
        </p:spPr>
        <p:txBody>
          <a:bodyPr wrap="none" rtlCol="0">
            <a:spAutoFit/>
          </a:bodyPr>
          <a:lstStyle/>
          <a:p>
            <a:pPr algn="l" defTabSz="457200" fontAlgn="auto">
              <a:spcBef>
                <a:spcPts val="0"/>
              </a:spcBef>
              <a:spcAft>
                <a:spcPts val="0"/>
              </a:spcAft>
            </a:pPr>
            <a:r>
              <a:rPr lang="en-US" sz="1800" dirty="0" smtClean="0">
                <a:solidFill>
                  <a:srgbClr val="000090"/>
                </a:solidFill>
                <a:latin typeface="Calibri"/>
                <a:ea typeface="+mn-ea"/>
                <a:cs typeface="+mn-cs"/>
              </a:rPr>
              <a:t>Modern humans, last 50 K years</a:t>
            </a:r>
            <a:endParaRPr lang="en-US" sz="1800" dirty="0">
              <a:solidFill>
                <a:srgbClr val="000090"/>
              </a:solidFill>
              <a:latin typeface="Calibri"/>
              <a:ea typeface="+mn-ea"/>
              <a:cs typeface="+mn-cs"/>
            </a:endParaRPr>
          </a:p>
        </p:txBody>
      </p:sp>
      <p:sp>
        <p:nvSpPr>
          <p:cNvPr id="15" name="TextBox 14"/>
          <p:cNvSpPr txBox="1"/>
          <p:nvPr/>
        </p:nvSpPr>
        <p:spPr>
          <a:xfrm>
            <a:off x="84932" y="6314829"/>
            <a:ext cx="3778198" cy="523220"/>
          </a:xfrm>
          <a:prstGeom prst="rect">
            <a:avLst/>
          </a:prstGeom>
          <a:noFill/>
        </p:spPr>
        <p:txBody>
          <a:bodyPr wrap="none" rtlCol="0">
            <a:spAutoFit/>
          </a:bodyPr>
          <a:lstStyle/>
          <a:p>
            <a:pPr algn="l" defTabSz="457200" fontAlgn="auto">
              <a:spcBef>
                <a:spcPts val="0"/>
              </a:spcBef>
              <a:spcAft>
                <a:spcPts val="0"/>
              </a:spcAft>
            </a:pPr>
            <a:r>
              <a:rPr lang="en-US" sz="1400" dirty="0" err="1" smtClean="0">
                <a:solidFill>
                  <a:srgbClr val="FF0000"/>
                </a:solidFill>
                <a:latin typeface="Calibri"/>
                <a:ea typeface="+mn-ea"/>
                <a:cs typeface="+mn-cs"/>
              </a:rPr>
              <a:t>Anaxogaras</a:t>
            </a:r>
            <a:r>
              <a:rPr lang="en-US" sz="1400" dirty="0" smtClean="0">
                <a:solidFill>
                  <a:srgbClr val="FF0000"/>
                </a:solidFill>
                <a:latin typeface="Calibri"/>
                <a:ea typeface="+mn-ea"/>
                <a:cs typeface="+mn-cs"/>
              </a:rPr>
              <a:t>: It is because of his being armed with </a:t>
            </a:r>
          </a:p>
          <a:p>
            <a:pPr algn="l" defTabSz="457200" fontAlgn="auto">
              <a:spcBef>
                <a:spcPts val="0"/>
              </a:spcBef>
              <a:spcAft>
                <a:spcPts val="0"/>
              </a:spcAft>
            </a:pPr>
            <a:r>
              <a:rPr lang="en-US" sz="1400" dirty="0" smtClean="0">
                <a:solidFill>
                  <a:srgbClr val="FF0000"/>
                </a:solidFill>
                <a:latin typeface="Calibri"/>
                <a:ea typeface="+mn-ea"/>
                <a:cs typeface="+mn-cs"/>
              </a:rPr>
              <a:t>hands that man is the most intelligent animal</a:t>
            </a:r>
            <a:endParaRPr lang="en-US" sz="1400" dirty="0">
              <a:solidFill>
                <a:srgbClr val="FF0000"/>
              </a:solidFill>
              <a:latin typeface="Calibri"/>
              <a:ea typeface="+mn-ea"/>
              <a:cs typeface="+mn-cs"/>
            </a:endParaRPr>
          </a:p>
        </p:txBody>
      </p:sp>
      <p:sp>
        <p:nvSpPr>
          <p:cNvPr id="16" name="TextBox 15"/>
          <p:cNvSpPr txBox="1"/>
          <p:nvPr/>
        </p:nvSpPr>
        <p:spPr>
          <a:xfrm>
            <a:off x="4587389" y="3388476"/>
            <a:ext cx="4685898" cy="307777"/>
          </a:xfrm>
          <a:prstGeom prst="rect">
            <a:avLst/>
          </a:prstGeom>
          <a:noFill/>
        </p:spPr>
        <p:txBody>
          <a:bodyPr wrap="none" rtlCol="0">
            <a:spAutoFit/>
          </a:bodyPr>
          <a:lstStyle/>
          <a:p>
            <a:pPr algn="l" defTabSz="457200" fontAlgn="auto">
              <a:spcBef>
                <a:spcPts val="0"/>
              </a:spcBef>
              <a:spcAft>
                <a:spcPts val="0"/>
              </a:spcAft>
            </a:pPr>
            <a:r>
              <a:rPr lang="en-US" sz="1400" dirty="0" smtClean="0">
                <a:solidFill>
                  <a:srgbClr val="FF0000"/>
                </a:solidFill>
                <a:latin typeface="Calibri"/>
                <a:ea typeface="+mn-ea"/>
                <a:cs typeface="+mn-cs"/>
              </a:rPr>
              <a:t>Gibson: we see in order to move and we move in order to see</a:t>
            </a:r>
            <a:endParaRPr lang="en-US" sz="1400" dirty="0">
              <a:solidFill>
                <a:srgbClr val="FF0000"/>
              </a:solidFill>
              <a:latin typeface="Calibri"/>
              <a:ea typeface="+mn-ea"/>
              <a:cs typeface="+mn-cs"/>
            </a:endParaRPr>
          </a:p>
        </p:txBody>
      </p:sp>
    </p:spTree>
    <p:extLst>
      <p:ext uri="{BB962C8B-B14F-4D97-AF65-F5344CB8AC3E}">
        <p14:creationId xmlns:p14="http://schemas.microsoft.com/office/powerpoint/2010/main" val="2583998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Origins of Language (from Trask)</a:t>
            </a:r>
            <a:endParaRPr lang="en-US" dirty="0"/>
          </a:p>
        </p:txBody>
      </p:sp>
      <p:pic>
        <p:nvPicPr>
          <p:cNvPr id="4" name="Content Placeholder 3" descr="Scan 4.jpeg"/>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34597" r="-34597"/>
          <a:stretch/>
        </p:blipFill>
        <p:spPr>
          <a:xfrm rot="5400000">
            <a:off x="4" y="-360251"/>
            <a:ext cx="9110663" cy="8588376"/>
          </a:xfrm>
        </p:spPr>
      </p:pic>
    </p:spTree>
    <p:extLst>
      <p:ext uri="{BB962C8B-B14F-4D97-AF65-F5344CB8AC3E}">
        <p14:creationId xmlns:p14="http://schemas.microsoft.com/office/powerpoint/2010/main" val="8703046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Purposes of Language</a:t>
            </a:r>
            <a:br>
              <a:rPr lang="en-US" dirty="0" smtClean="0"/>
            </a:br>
            <a:r>
              <a:rPr lang="en-US" sz="2700" dirty="0" smtClean="0">
                <a:solidFill>
                  <a:srgbClr val="FF0000"/>
                </a:solidFill>
              </a:rPr>
              <a:t>(Source: R.L. Trask, Introducing Linguistics)</a:t>
            </a:r>
            <a:endParaRPr lang="en-US" sz="2700"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dirty="0" smtClean="0"/>
              <a:t>Passing on information</a:t>
            </a:r>
          </a:p>
          <a:p>
            <a:r>
              <a:rPr lang="en-US" dirty="0" smtClean="0"/>
              <a:t>Persuading people to do things</a:t>
            </a:r>
          </a:p>
          <a:p>
            <a:r>
              <a:rPr lang="en-US" dirty="0" smtClean="0"/>
              <a:t>Convincing people to believe things</a:t>
            </a:r>
          </a:p>
          <a:p>
            <a:r>
              <a:rPr lang="en-US" dirty="0" smtClean="0"/>
              <a:t>Entertaining others</a:t>
            </a:r>
          </a:p>
          <a:p>
            <a:r>
              <a:rPr lang="en-US" dirty="0" smtClean="0"/>
              <a:t>Amusing ourselves</a:t>
            </a:r>
          </a:p>
          <a:p>
            <a:r>
              <a:rPr lang="en-US" dirty="0" smtClean="0"/>
              <a:t>Maintaining and displaying our place in society</a:t>
            </a:r>
          </a:p>
          <a:p>
            <a:r>
              <a:rPr lang="en-US" dirty="0" smtClean="0"/>
              <a:t>Expressing our individuality</a:t>
            </a:r>
          </a:p>
          <a:p>
            <a:r>
              <a:rPr lang="en-US" dirty="0" smtClean="0"/>
              <a:t>Expressing our emotions</a:t>
            </a:r>
          </a:p>
          <a:p>
            <a:r>
              <a:rPr lang="en-US" dirty="0" smtClean="0"/>
              <a:t>Maintaining good (or bad) relations with others</a:t>
            </a:r>
            <a:endParaRPr lang="en-US" dirty="0"/>
          </a:p>
        </p:txBody>
      </p:sp>
    </p:spTree>
    <p:extLst>
      <p:ext uri="{BB962C8B-B14F-4D97-AF65-F5344CB8AC3E}">
        <p14:creationId xmlns:p14="http://schemas.microsoft.com/office/powerpoint/2010/main" val="187071783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research today</a:t>
            </a:r>
            <a:endParaRPr lang="en-US" dirty="0"/>
          </a:p>
        </p:txBody>
      </p:sp>
      <p:sp>
        <p:nvSpPr>
          <p:cNvPr id="3" name="Content Placeholder 2"/>
          <p:cNvSpPr>
            <a:spLocks noGrp="1"/>
          </p:cNvSpPr>
          <p:nvPr>
            <p:ph idx="1"/>
          </p:nvPr>
        </p:nvSpPr>
        <p:spPr/>
        <p:txBody>
          <a:bodyPr/>
          <a:lstStyle/>
          <a:p>
            <a:r>
              <a:rPr lang="en-US" dirty="0" smtClean="0"/>
              <a:t>Great success on problems such as machine translation, but the techniques feel like simulations of Searle’s Chinese Room [see D. Hofstadter, Atlantic]</a:t>
            </a:r>
          </a:p>
          <a:p>
            <a:r>
              <a:rPr lang="en-US" dirty="0" smtClean="0"/>
              <a:t>Grounding is essential, so I like work such as VQA </a:t>
            </a:r>
          </a:p>
          <a:p>
            <a:r>
              <a:rPr lang="en-US" dirty="0" smtClean="0"/>
              <a:t>But much more is needed</a:t>
            </a:r>
          </a:p>
          <a:p>
            <a:endParaRPr lang="en-US" dirty="0" smtClean="0"/>
          </a:p>
          <a:p>
            <a:pPr marL="0" indent="0">
              <a:buNone/>
            </a:pPr>
            <a:endParaRPr lang="en-US" dirty="0"/>
          </a:p>
        </p:txBody>
      </p:sp>
    </p:spTree>
    <p:extLst>
      <p:ext uri="{BB962C8B-B14F-4D97-AF65-F5344CB8AC3E}">
        <p14:creationId xmlns:p14="http://schemas.microsoft.com/office/powerpoint/2010/main" val="189600777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Aspects of Language acquisition</a:t>
            </a:r>
            <a:endParaRPr lang="en-US" dirty="0"/>
          </a:p>
        </p:txBody>
      </p:sp>
      <p:sp>
        <p:nvSpPr>
          <p:cNvPr id="3" name="Content Placeholder 2"/>
          <p:cNvSpPr>
            <a:spLocks noGrp="1"/>
          </p:cNvSpPr>
          <p:nvPr>
            <p:ph idx="1"/>
          </p:nvPr>
        </p:nvSpPr>
        <p:spPr/>
        <p:txBody>
          <a:bodyPr/>
          <a:lstStyle/>
          <a:p>
            <a:r>
              <a:rPr lang="en-US" dirty="0" smtClean="0"/>
              <a:t>Interaction and shared attention is crucial  (</a:t>
            </a:r>
            <a:r>
              <a:rPr lang="en-US" dirty="0" err="1" smtClean="0"/>
              <a:t>Tomasello</a:t>
            </a:r>
            <a:r>
              <a:rPr lang="en-US" dirty="0" smtClean="0"/>
              <a:t>)</a:t>
            </a:r>
          </a:p>
          <a:p>
            <a:r>
              <a:rPr lang="en-US" dirty="0" smtClean="0"/>
              <a:t>Bard &amp; Sachs (1977)’s study of Jim, a hearing child of deaf parents</a:t>
            </a:r>
          </a:p>
          <a:p>
            <a:r>
              <a:rPr lang="en-US" dirty="0" smtClean="0"/>
              <a:t>Real children develop language to fulfill their needs and interact with the environment. Static datasets may not be enough.</a:t>
            </a:r>
            <a:endParaRPr lang="en-US" dirty="0"/>
          </a:p>
        </p:txBody>
      </p:sp>
    </p:spTree>
    <p:extLst>
      <p:ext uri="{BB962C8B-B14F-4D97-AF65-F5344CB8AC3E}">
        <p14:creationId xmlns:p14="http://schemas.microsoft.com/office/powerpoint/2010/main" val="6811469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has been responsible for recent AI successes?</a:t>
            </a:r>
            <a:endParaRPr lang="en-US" dirty="0"/>
          </a:p>
        </p:txBody>
      </p:sp>
      <p:sp>
        <p:nvSpPr>
          <p:cNvPr id="3" name="Content Placeholder 2"/>
          <p:cNvSpPr>
            <a:spLocks noGrp="1"/>
          </p:cNvSpPr>
          <p:nvPr>
            <p:ph idx="1"/>
          </p:nvPr>
        </p:nvSpPr>
        <p:spPr/>
        <p:txBody>
          <a:bodyPr/>
          <a:lstStyle/>
          <a:p>
            <a:r>
              <a:rPr lang="en-US" dirty="0" smtClean="0"/>
              <a:t>Big Computing</a:t>
            </a:r>
          </a:p>
          <a:p>
            <a:r>
              <a:rPr lang="en-US" dirty="0" smtClean="0"/>
              <a:t>Big </a:t>
            </a:r>
            <a:r>
              <a:rPr lang="en-US" dirty="0"/>
              <a:t>D</a:t>
            </a:r>
            <a:r>
              <a:rPr lang="en-US" dirty="0" smtClean="0"/>
              <a:t>ata</a:t>
            </a:r>
          </a:p>
          <a:p>
            <a:r>
              <a:rPr lang="en-US" dirty="0" smtClean="0"/>
              <a:t>Big Annotation</a:t>
            </a:r>
          </a:p>
          <a:p>
            <a:r>
              <a:rPr lang="en-US" dirty="0" smtClean="0"/>
              <a:t>Big Simulation</a:t>
            </a:r>
            <a:endParaRPr lang="en-US" dirty="0"/>
          </a:p>
        </p:txBody>
      </p:sp>
    </p:spTree>
    <p:extLst>
      <p:ext uri="{BB962C8B-B14F-4D97-AF65-F5344CB8AC3E}">
        <p14:creationId xmlns:p14="http://schemas.microsoft.com/office/powerpoint/2010/main" val="49825566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Gibson Environment…"/>
          <p:cNvSpPr txBox="1">
            <a:spLocks noGrp="1"/>
          </p:cNvSpPr>
          <p:nvPr>
            <p:ph type="title"/>
          </p:nvPr>
        </p:nvSpPr>
        <p:spPr>
          <a:prstGeom prst="rect">
            <a:avLst/>
          </a:prstGeom>
        </p:spPr>
        <p:txBody>
          <a:bodyPr/>
          <a:lstStyle/>
          <a:p>
            <a:pPr algn="l">
              <a:defRPr>
                <a:latin typeface="Futura"/>
                <a:ea typeface="Futura"/>
                <a:cs typeface="Futura"/>
                <a:sym typeface="Futura"/>
              </a:defRPr>
            </a:pPr>
            <a:r>
              <a:rPr sz="5600" dirty="0">
                <a:latin typeface="Helvetica"/>
                <a:cs typeface="Helvetica"/>
              </a:rPr>
              <a:t>Gibson Environment</a:t>
            </a:r>
          </a:p>
          <a:p>
            <a:pPr algn="l">
              <a:defRPr sz="5200">
                <a:latin typeface="Futura"/>
                <a:ea typeface="Futura"/>
                <a:cs typeface="Futura"/>
                <a:sym typeface="Futura"/>
              </a:defRPr>
            </a:pPr>
            <a:r>
              <a:rPr sz="2800" dirty="0">
                <a:latin typeface="Helvetica"/>
                <a:cs typeface="Helvetica"/>
              </a:rPr>
              <a:t>for Embodied Real-World Active Perception</a:t>
            </a:r>
          </a:p>
        </p:txBody>
      </p:sp>
      <p:sp>
        <p:nvSpPr>
          <p:cNvPr id="129" name="Amir Zamir*, Fei Xia*, Jerry He*, Sasha Sax…"/>
          <p:cNvSpPr txBox="1">
            <a:spLocks noGrp="1"/>
          </p:cNvSpPr>
          <p:nvPr>
            <p:ph type="body" sz="quarter" idx="1"/>
          </p:nvPr>
        </p:nvSpPr>
        <p:spPr>
          <a:xfrm>
            <a:off x="661701" y="4162944"/>
            <a:ext cx="4509580" cy="793751"/>
          </a:xfrm>
          <a:prstGeom prst="rect">
            <a:avLst/>
          </a:prstGeom>
        </p:spPr>
        <p:txBody>
          <a:bodyPr>
            <a:normAutofit/>
          </a:bodyPr>
          <a:lstStyle/>
          <a:p>
            <a:pPr algn="l">
              <a:defRPr sz="3600">
                <a:latin typeface="Futura"/>
                <a:ea typeface="Futura"/>
                <a:cs typeface="Futura"/>
                <a:sym typeface="Futura"/>
              </a:defRPr>
            </a:pPr>
            <a:r>
              <a:rPr sz="1700" dirty="0">
                <a:latin typeface="Helvetica"/>
                <a:cs typeface="Helvetica"/>
              </a:rPr>
              <a:t>Amir Zamir*, Fei Xia*, Jerry He*, Sasha Sax</a:t>
            </a:r>
          </a:p>
          <a:p>
            <a:pPr algn="l">
              <a:defRPr sz="3600">
                <a:latin typeface="Futura"/>
                <a:ea typeface="Futura"/>
                <a:cs typeface="Futura"/>
                <a:sym typeface="Futura"/>
              </a:defRPr>
            </a:pPr>
            <a:r>
              <a:rPr sz="1700" dirty="0">
                <a:latin typeface="Helvetica"/>
                <a:cs typeface="Helvetica"/>
              </a:rPr>
              <a:t>Jitendra Malik, Silvio Savarese</a:t>
            </a:r>
          </a:p>
        </p:txBody>
      </p:sp>
      <p:sp>
        <p:nvSpPr>
          <p:cNvPr id="130" name="CVPR 2018"/>
          <p:cNvSpPr txBox="1"/>
          <p:nvPr/>
        </p:nvSpPr>
        <p:spPr>
          <a:xfrm>
            <a:off x="656653" y="5356749"/>
            <a:ext cx="4306069" cy="793751"/>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ormAutofit/>
          </a:bodyPr>
          <a:lstStyle>
            <a:lvl1pPr algn="l">
              <a:defRPr sz="3600" b="0">
                <a:latin typeface="Futura"/>
                <a:ea typeface="Futura"/>
                <a:cs typeface="Futura"/>
                <a:sym typeface="Futura"/>
              </a:defRPr>
            </a:lvl1pPr>
          </a:lstStyle>
          <a:p>
            <a:r>
              <a:rPr sz="2000">
                <a:latin typeface="Helvetica"/>
                <a:cs typeface="Helvetica"/>
              </a:rPr>
              <a:t>CVPR 2018</a:t>
            </a:r>
          </a:p>
        </p:txBody>
      </p:sp>
    </p:spTree>
    <p:extLst>
      <p:ext uri="{BB962C8B-B14F-4D97-AF65-F5344CB8AC3E}">
        <p14:creationId xmlns:p14="http://schemas.microsoft.com/office/powerpoint/2010/main" val="4056915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omponents of Gibson"/>
          <p:cNvSpPr txBox="1"/>
          <p:nvPr/>
        </p:nvSpPr>
        <p:spPr>
          <a:xfrm>
            <a:off x="2879279" y="117246"/>
            <a:ext cx="4969321" cy="535531"/>
          </a:xfrm>
          <a:prstGeom prst="rect">
            <a:avLst/>
          </a:prstGeom>
          <a:ln w="12700">
            <a:miter lim="400000"/>
          </a:ln>
          <a:extLst>
            <a:ext uri="{C572A759-6A51-4108-AA02-DFA0A04FC94B}">
              <ma14:wrappingTextBoxFlag xmlns:ma14="http://schemas.microsoft.com/office/mac/drawingml/2011/main" val="1"/>
            </a:ext>
          </a:extLst>
        </p:spPr>
        <p:txBody>
          <a:bodyPr wrap="square" lIns="21336" tIns="21336" rIns="21336" bIns="21336" anchor="ctr">
            <a:spAutoFit/>
          </a:bodyPr>
          <a:lstStyle>
            <a:lvl1pPr>
              <a:defRPr sz="6500" b="0">
                <a:latin typeface="Futura Condensed"/>
                <a:ea typeface="Futura Condensed"/>
                <a:cs typeface="Futura Condensed"/>
                <a:sym typeface="Futura Condensed"/>
              </a:defRPr>
            </a:lvl1pPr>
          </a:lstStyle>
          <a:p>
            <a:r>
              <a:rPr sz="3200" dirty="0"/>
              <a:t>Components of Gibson</a:t>
            </a:r>
          </a:p>
        </p:txBody>
      </p:sp>
      <p:pic>
        <p:nvPicPr>
          <p:cNvPr id="2" name="Picture 1" descr="Screen Shot 2018-03-25 at 9.26.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9" y="674154"/>
            <a:ext cx="8823776" cy="5955247"/>
          </a:xfrm>
          <a:prstGeom prst="rect">
            <a:avLst/>
          </a:prstGeom>
        </p:spPr>
      </p:pic>
    </p:spTree>
    <p:extLst>
      <p:ext uri="{BB962C8B-B14F-4D97-AF65-F5344CB8AC3E}">
        <p14:creationId xmlns:p14="http://schemas.microsoft.com/office/powerpoint/2010/main" val="1360015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6-18 at 9.24.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0270"/>
            <a:ext cx="9144000" cy="5381037"/>
          </a:xfrm>
          <a:prstGeom prst="rect">
            <a:avLst/>
          </a:prstGeom>
        </p:spPr>
      </p:pic>
      <p:sp>
        <p:nvSpPr>
          <p:cNvPr id="3" name="Title 2"/>
          <p:cNvSpPr>
            <a:spLocks noGrp="1"/>
          </p:cNvSpPr>
          <p:nvPr>
            <p:ph type="title"/>
          </p:nvPr>
        </p:nvSpPr>
        <p:spPr/>
        <p:txBody>
          <a:bodyPr/>
          <a:lstStyle/>
          <a:p>
            <a:r>
              <a:rPr lang="en-US" dirty="0" smtClean="0"/>
              <a:t>Language helps categorization</a:t>
            </a:r>
            <a:endParaRPr lang="en-US" dirty="0"/>
          </a:p>
        </p:txBody>
      </p:sp>
    </p:spTree>
    <p:extLst>
      <p:ext uri="{BB962C8B-B14F-4D97-AF65-F5344CB8AC3E}">
        <p14:creationId xmlns:p14="http://schemas.microsoft.com/office/powerpoint/2010/main" val="116725614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p:cNvSpPr>
            <a:spLocks noGrp="1"/>
          </p:cNvSpPr>
          <p:nvPr>
            <p:ph type="title"/>
          </p:nvPr>
        </p:nvSpPr>
        <p:spPr>
          <a:xfrm>
            <a:off x="457200" y="274654"/>
            <a:ext cx="8229600" cy="936625"/>
          </a:xfrm>
        </p:spPr>
        <p:txBody>
          <a:bodyPr/>
          <a:lstStyle/>
          <a:p>
            <a:pPr eaLnBrk="1" hangingPunct="1"/>
            <a:r>
              <a:rPr lang="en-US" dirty="0" smtClean="0">
                <a:latin typeface="Calibri" charset="0"/>
                <a:ea typeface="ＭＳ Ｐゴシック" charset="0"/>
                <a:cs typeface="ＭＳ Ｐゴシック" charset="0"/>
              </a:rPr>
              <a:t>Embodied Cognition</a:t>
            </a:r>
            <a:endParaRPr lang="en-US" dirty="0">
              <a:latin typeface="Calibri" charset="0"/>
              <a:ea typeface="ＭＳ Ｐゴシック" charset="0"/>
              <a:cs typeface="ＭＳ Ｐゴシック" charset="0"/>
            </a:endParaRPr>
          </a:p>
        </p:txBody>
      </p:sp>
      <p:sp>
        <p:nvSpPr>
          <p:cNvPr id="147458" name="TextBox 3"/>
          <p:cNvSpPr txBox="1">
            <a:spLocks noChangeArrowheads="1"/>
          </p:cNvSpPr>
          <p:nvPr/>
        </p:nvSpPr>
        <p:spPr bwMode="auto">
          <a:xfrm>
            <a:off x="2111375" y="3559175"/>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147459" name="TextBox 2"/>
          <p:cNvSpPr txBox="1">
            <a:spLocks noChangeArrowheads="1"/>
          </p:cNvSpPr>
          <p:nvPr/>
        </p:nvSpPr>
        <p:spPr bwMode="auto">
          <a:xfrm>
            <a:off x="3235336" y="1331178"/>
            <a:ext cx="28990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smtClean="0">
                <a:latin typeface="Arial" charset="0"/>
                <a:ea typeface="ＭＳ Ｐゴシック" charset="0"/>
                <a:cs typeface="ＭＳ Ｐゴシック" charset="0"/>
              </a:rPr>
              <a:t>           Vision</a:t>
            </a:r>
          </a:p>
          <a:p>
            <a:pPr algn="l" eaLnBrk="1" hangingPunct="1"/>
            <a:r>
              <a:rPr lang="en-US" sz="2400" dirty="0" smtClean="0">
                <a:latin typeface="Arial" charset="0"/>
                <a:ea typeface="ＭＳ Ｐゴシック" charset="0"/>
                <a:cs typeface="ＭＳ Ｐゴシック" charset="0"/>
              </a:rPr>
              <a:t>(</a:t>
            </a:r>
            <a:r>
              <a:rPr lang="en-US" sz="2400" dirty="0" err="1" smtClean="0">
                <a:latin typeface="Arial" charset="0"/>
                <a:ea typeface="ＭＳ Ｐゴシック" charset="0"/>
                <a:cs typeface="ＭＳ Ｐゴシック" charset="0"/>
              </a:rPr>
              <a:t>broadly,perception</a:t>
            </a:r>
            <a:r>
              <a:rPr lang="en-US" sz="2400" dirty="0" smtClean="0">
                <a:latin typeface="Arial" charset="0"/>
                <a:ea typeface="ＭＳ Ｐゴシック" charset="0"/>
                <a:cs typeface="ＭＳ Ｐゴシック" charset="0"/>
              </a:rPr>
              <a:t>)</a:t>
            </a:r>
            <a:endParaRPr lang="en-US" sz="2400" dirty="0">
              <a:latin typeface="Arial" charset="0"/>
              <a:ea typeface="ＭＳ Ｐゴシック" charset="0"/>
              <a:cs typeface="ＭＳ Ｐゴシック" charset="0"/>
            </a:endParaRPr>
          </a:p>
        </p:txBody>
      </p:sp>
      <p:sp>
        <p:nvSpPr>
          <p:cNvPr id="147460" name="TextBox 3"/>
          <p:cNvSpPr txBox="1">
            <a:spLocks noChangeArrowheads="1"/>
          </p:cNvSpPr>
          <p:nvPr/>
        </p:nvSpPr>
        <p:spPr bwMode="auto">
          <a:xfrm>
            <a:off x="627064" y="4935145"/>
            <a:ext cx="26082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smtClean="0">
                <a:latin typeface="Arial" charset="0"/>
                <a:ea typeface="ＭＳ Ｐゴシック" charset="0"/>
                <a:cs typeface="ＭＳ Ｐゴシック" charset="0"/>
              </a:rPr>
              <a:t>   Motor Control </a:t>
            </a:r>
          </a:p>
          <a:p>
            <a:pPr algn="l" eaLnBrk="1" hangingPunct="1"/>
            <a:r>
              <a:rPr lang="en-US" sz="2400" dirty="0" smtClean="0">
                <a:latin typeface="Arial" charset="0"/>
                <a:ea typeface="ＭＳ Ｐゴシック" charset="0"/>
                <a:cs typeface="ＭＳ Ｐゴシック" charset="0"/>
              </a:rPr>
              <a:t>(</a:t>
            </a:r>
            <a:r>
              <a:rPr lang="en-US" sz="2400" dirty="0" err="1" smtClean="0">
                <a:latin typeface="Arial" charset="0"/>
                <a:ea typeface="ＭＳ Ｐゴシック" charset="0"/>
                <a:cs typeface="ＭＳ Ｐゴシック" charset="0"/>
              </a:rPr>
              <a:t>broadly,planning</a:t>
            </a:r>
            <a:r>
              <a:rPr lang="en-US" sz="2400" dirty="0" smtClean="0">
                <a:latin typeface="Arial" charset="0"/>
                <a:ea typeface="ＭＳ Ｐゴシック" charset="0"/>
                <a:cs typeface="ＭＳ Ｐゴシック" charset="0"/>
              </a:rPr>
              <a:t>)</a:t>
            </a:r>
            <a:endParaRPr lang="en-US" sz="2400" dirty="0">
              <a:latin typeface="Arial" charset="0"/>
              <a:ea typeface="ＭＳ Ｐゴシック" charset="0"/>
              <a:cs typeface="ＭＳ Ｐゴシック" charset="0"/>
            </a:endParaRPr>
          </a:p>
        </p:txBody>
      </p:sp>
      <p:sp>
        <p:nvSpPr>
          <p:cNvPr id="147461" name="TextBox 5"/>
          <p:cNvSpPr txBox="1">
            <a:spLocks noChangeArrowheads="1"/>
          </p:cNvSpPr>
          <p:nvPr/>
        </p:nvSpPr>
        <p:spPr bwMode="auto">
          <a:xfrm>
            <a:off x="6134383" y="4941904"/>
            <a:ext cx="3009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smtClean="0">
                <a:latin typeface="Arial" charset="0"/>
                <a:ea typeface="ＭＳ Ｐゴシック" charset="0"/>
                <a:cs typeface="ＭＳ Ｐゴシック" charset="0"/>
              </a:rPr>
              <a:t>      Language</a:t>
            </a:r>
          </a:p>
          <a:p>
            <a:pPr algn="l" eaLnBrk="1" hangingPunct="1"/>
            <a:r>
              <a:rPr lang="en-US" sz="2400" dirty="0" smtClean="0">
                <a:latin typeface="Arial" charset="0"/>
                <a:ea typeface="ＭＳ Ｐゴシック" charset="0"/>
                <a:cs typeface="ＭＳ Ｐゴシック" charset="0"/>
              </a:rPr>
              <a:t>Semantic Reasoning</a:t>
            </a:r>
            <a:endParaRPr lang="en-US" sz="2400" dirty="0">
              <a:latin typeface="Arial" charset="0"/>
              <a:ea typeface="ＭＳ Ｐゴシック" charset="0"/>
              <a:cs typeface="ＭＳ Ｐゴシック" charset="0"/>
            </a:endParaRP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21"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38681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themes</a:t>
            </a:r>
            <a:endParaRPr lang="en-US" dirty="0"/>
          </a:p>
        </p:txBody>
      </p:sp>
      <p:sp>
        <p:nvSpPr>
          <p:cNvPr id="3" name="Content Placeholder 2"/>
          <p:cNvSpPr>
            <a:spLocks noGrp="1"/>
          </p:cNvSpPr>
          <p:nvPr>
            <p:ph idx="1"/>
          </p:nvPr>
        </p:nvSpPr>
        <p:spPr/>
        <p:txBody>
          <a:bodyPr/>
          <a:lstStyle/>
          <a:p>
            <a:r>
              <a:rPr lang="en-US" dirty="0" smtClean="0"/>
              <a:t>Learning by Interaction</a:t>
            </a:r>
          </a:p>
          <a:p>
            <a:r>
              <a:rPr lang="en-US" dirty="0" smtClean="0"/>
              <a:t>3D </a:t>
            </a:r>
          </a:p>
          <a:p>
            <a:r>
              <a:rPr lang="en-US" dirty="0" smtClean="0"/>
              <a:t>Video Understanding</a:t>
            </a:r>
          </a:p>
          <a:p>
            <a:r>
              <a:rPr lang="en-US" dirty="0" smtClean="0"/>
              <a:t>Visual Environments</a:t>
            </a:r>
          </a:p>
          <a:p>
            <a:r>
              <a:rPr lang="en-US" dirty="0" err="1" smtClean="0"/>
              <a:t>Taskonomy</a:t>
            </a:r>
            <a:endParaRPr lang="en-US" dirty="0" smtClean="0"/>
          </a:p>
          <a:p>
            <a:endParaRPr lang="en-US" dirty="0"/>
          </a:p>
        </p:txBody>
      </p:sp>
    </p:spTree>
    <p:extLst>
      <p:ext uri="{BB962C8B-B14F-4D97-AF65-F5344CB8AC3E}">
        <p14:creationId xmlns:p14="http://schemas.microsoft.com/office/powerpoint/2010/main" val="8220717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372600" cy="1143000"/>
          </a:xfrm>
        </p:spPr>
        <p:txBody>
          <a:bodyPr/>
          <a:lstStyle/>
          <a:p>
            <a:r>
              <a:rPr lang="en-US" sz="3200" dirty="0"/>
              <a:t>Mask R-CNN : He, </a:t>
            </a:r>
            <a:r>
              <a:rPr lang="en-US" sz="3200" dirty="0" err="1"/>
              <a:t>Gkioxari</a:t>
            </a:r>
            <a:r>
              <a:rPr lang="en-US" sz="3200" dirty="0"/>
              <a:t>, Dollar &amp; </a:t>
            </a:r>
            <a:r>
              <a:rPr lang="en-US" sz="3200" dirty="0" err="1"/>
              <a:t>Girshick</a:t>
            </a:r>
            <a:r>
              <a:rPr lang="en-US" sz="3200" dirty="0"/>
              <a:t> (2017)</a:t>
            </a:r>
          </a:p>
        </p:txBody>
      </p:sp>
      <p:pic>
        <p:nvPicPr>
          <p:cNvPr id="4" name="Picture 3" descr="Screen Shot 2017-04-30 at 6.08.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609600"/>
            <a:ext cx="8077200" cy="6093136"/>
          </a:xfrm>
          <a:prstGeom prst="rect">
            <a:avLst/>
          </a:prstGeom>
        </p:spPr>
      </p:pic>
    </p:spTree>
    <p:extLst>
      <p:ext uri="{BB962C8B-B14F-4D97-AF65-F5344CB8AC3E}">
        <p14:creationId xmlns:p14="http://schemas.microsoft.com/office/powerpoint/2010/main" val="27695041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83600" cy="1143000"/>
          </a:xfrm>
        </p:spPr>
        <p:txBody>
          <a:bodyPr>
            <a:normAutofit fontScale="90000"/>
          </a:bodyPr>
          <a:lstStyle/>
          <a:p>
            <a:r>
              <a:rPr lang="en-US" dirty="0"/>
              <a:t>H</a:t>
            </a:r>
            <a:r>
              <a:rPr lang="en-US" dirty="0" smtClean="0"/>
              <a:t>ominid evolution in last 5 million years</a:t>
            </a:r>
            <a:endParaRPr lang="en-US" dirty="0"/>
          </a:p>
        </p:txBody>
      </p:sp>
      <p:sp>
        <p:nvSpPr>
          <p:cNvPr id="3" name="Content Placeholder 2"/>
          <p:cNvSpPr>
            <a:spLocks noGrp="1"/>
          </p:cNvSpPr>
          <p:nvPr>
            <p:ph idx="1"/>
          </p:nvPr>
        </p:nvSpPr>
        <p:spPr/>
        <p:txBody>
          <a:bodyPr>
            <a:normAutofit/>
          </a:bodyPr>
          <a:lstStyle/>
          <a:p>
            <a:r>
              <a:rPr lang="en-US" dirty="0" smtClean="0"/>
              <a:t>Bipedalism freed the hand for tool making.</a:t>
            </a:r>
            <a:r>
              <a:rPr lang="en-US" dirty="0"/>
              <a:t> </a:t>
            </a:r>
            <a:r>
              <a:rPr lang="en-US" dirty="0" smtClean="0"/>
              <a:t>Dexterous hands coevolved with larger brains.</a:t>
            </a:r>
          </a:p>
          <a:p>
            <a:pPr marL="0" indent="0">
              <a:buNone/>
            </a:pPr>
            <a:endParaRPr lang="en-US" dirty="0" smtClean="0"/>
          </a:p>
          <a:p>
            <a:r>
              <a:rPr lang="en-US" dirty="0" smtClean="0"/>
              <a:t>Anaxagoras: It is because of his being armed with hands that man is the most intelligent animal</a:t>
            </a:r>
          </a:p>
        </p:txBody>
      </p:sp>
      <p:pic>
        <p:nvPicPr>
          <p:cNvPr id="4" name="Picture 3" descr="Screen Shot 2016-07-10 at 2.25.55 PM.png"/>
          <p:cNvPicPr>
            <a:picLocks noChangeAspect="1"/>
          </p:cNvPicPr>
          <p:nvPr/>
        </p:nvPicPr>
        <p:blipFill rotWithShape="1">
          <a:blip r:embed="rId2">
            <a:extLst>
              <a:ext uri="{28A0092B-C50C-407E-A947-70E740481C1C}">
                <a14:useLocalDpi xmlns:a14="http://schemas.microsoft.com/office/drawing/2010/main" val="0"/>
              </a:ext>
            </a:extLst>
          </a:blip>
          <a:srcRect t="43248"/>
          <a:stretch/>
        </p:blipFill>
        <p:spPr>
          <a:xfrm>
            <a:off x="660852" y="5007755"/>
            <a:ext cx="8025948" cy="921371"/>
          </a:xfrm>
          <a:prstGeom prst="rect">
            <a:avLst/>
          </a:prstGeom>
        </p:spPr>
      </p:pic>
    </p:spTree>
    <p:extLst>
      <p:ext uri="{BB962C8B-B14F-4D97-AF65-F5344CB8AC3E}">
        <p14:creationId xmlns:p14="http://schemas.microsoft.com/office/powerpoint/2010/main" val="50492780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9144000" cy="1099571"/>
          </a:xfrm>
        </p:spPr>
        <p:txBody>
          <a:bodyPr>
            <a:normAutofit fontScale="90000"/>
          </a:bodyPr>
          <a:lstStyle/>
          <a:p>
            <a:r>
              <a:rPr lang="en-US" sz="3100" dirty="0" smtClean="0"/>
              <a:t>If you don’t need to move you don’t need an eye or a brain!</a:t>
            </a:r>
            <a:br>
              <a:rPr lang="en-US" sz="3100" dirty="0" smtClean="0"/>
            </a:br>
            <a:r>
              <a:rPr lang="en-US" sz="1800" dirty="0" smtClean="0"/>
              <a:t>https</a:t>
            </a:r>
            <a:r>
              <a:rPr lang="en-US" sz="1800" dirty="0"/>
              <a:t>://</a:t>
            </a:r>
            <a:r>
              <a:rPr lang="en-US" sz="1800" dirty="0" err="1"/>
              <a:t>goodheartextremescience.wordpress.com</a:t>
            </a:r>
            <a:r>
              <a:rPr lang="en-US" sz="1800" dirty="0"/>
              <a:t>/2010/01/27/meet-the-creature-that-eats-its-own-brain/</a:t>
            </a:r>
          </a:p>
        </p:txBody>
      </p:sp>
      <p:sp>
        <p:nvSpPr>
          <p:cNvPr id="5" name="Slide Number Placeholder 4"/>
          <p:cNvSpPr>
            <a:spLocks noGrp="1"/>
          </p:cNvSpPr>
          <p:nvPr>
            <p:ph type="sldNum" sz="quarter" idx="12"/>
          </p:nvPr>
        </p:nvSpPr>
        <p:spPr/>
        <p:txBody>
          <a:bodyPr/>
          <a:lstStyle/>
          <a:p>
            <a:fld id="{26F02224-B58C-7940-BA9B-259C38A8F6C8}" type="slidenum">
              <a:rPr lang="en-US" smtClean="0"/>
              <a:t>47</a:t>
            </a:fld>
            <a:endParaRPr lang="en-US"/>
          </a:p>
        </p:txBody>
      </p:sp>
      <p:pic>
        <p:nvPicPr>
          <p:cNvPr id="7" name="Picture 6" descr="Screen Shot 2016-06-25 at 12.12.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092" y="1035416"/>
            <a:ext cx="7142735" cy="5686059"/>
          </a:xfrm>
          <a:prstGeom prst="rect">
            <a:avLst/>
          </a:prstGeom>
        </p:spPr>
      </p:pic>
    </p:spTree>
    <p:extLst>
      <p:ext uri="{BB962C8B-B14F-4D97-AF65-F5344CB8AC3E}">
        <p14:creationId xmlns:p14="http://schemas.microsoft.com/office/powerpoint/2010/main" val="253255338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29758" y="1117600"/>
            <a:ext cx="8520600" cy="2736800"/>
          </a:xfrm>
          <a:prstGeom prst="rect">
            <a:avLst/>
          </a:prstGeom>
        </p:spPr>
        <p:txBody>
          <a:bodyPr lIns="91425" tIns="91425" rIns="91425" bIns="91425" anchor="b" anchorCtr="0">
            <a:noAutofit/>
          </a:bodyPr>
          <a:lstStyle/>
          <a:p>
            <a:pPr lvl="0" algn="l">
              <a:spcBef>
                <a:spcPts val="0"/>
              </a:spcBef>
              <a:buNone/>
            </a:pPr>
            <a:r>
              <a:rPr lang="en" sz="4800"/>
              <a:t>AVA: A Video Dataset of Atomic Visual Actions</a:t>
            </a:r>
          </a:p>
        </p:txBody>
      </p:sp>
      <p:sp>
        <p:nvSpPr>
          <p:cNvPr id="55" name="Shape 55"/>
          <p:cNvSpPr txBox="1">
            <a:spLocks noGrp="1"/>
          </p:cNvSpPr>
          <p:nvPr>
            <p:ph type="subTitle" idx="1"/>
          </p:nvPr>
        </p:nvSpPr>
        <p:spPr>
          <a:xfrm>
            <a:off x="129750" y="3903667"/>
            <a:ext cx="5458200" cy="2094000"/>
          </a:xfrm>
          <a:prstGeom prst="rect">
            <a:avLst/>
          </a:prstGeom>
        </p:spPr>
        <p:txBody>
          <a:bodyPr lIns="91425" tIns="91425" rIns="91425" bIns="91425" anchor="t" anchorCtr="0">
            <a:noAutofit/>
          </a:bodyPr>
          <a:lstStyle/>
          <a:p>
            <a:pPr lvl="0" algn="l">
              <a:spcBef>
                <a:spcPts val="0"/>
              </a:spcBef>
              <a:buNone/>
            </a:pPr>
            <a:r>
              <a:rPr lang="en" sz="1600" dirty="0" smtClean="0"/>
              <a:t>Chunhui </a:t>
            </a:r>
            <a:r>
              <a:rPr lang="en" sz="1600" dirty="0"/>
              <a:t>Gu, Chen Sun, David A. Ross, Caroline Pantofaru, Yeqing Li, Sudheendra Vijayanarasimhan, George Toderici, Susanna Ricco, Rahul Sukthankar, Cordelia Schmid, and Jitendra </a:t>
            </a:r>
            <a:r>
              <a:rPr lang="en" sz="1600" dirty="0" smtClean="0"/>
              <a:t>Malik</a:t>
            </a:r>
            <a:endParaRPr lang="en-US" sz="1600" dirty="0" smtClean="0"/>
          </a:p>
          <a:p>
            <a:pPr lvl="0" algn="l">
              <a:spcBef>
                <a:spcPts val="0"/>
              </a:spcBef>
              <a:buNone/>
            </a:pPr>
            <a:endParaRPr lang="en-US" sz="1600" dirty="0"/>
          </a:p>
          <a:p>
            <a:pPr lvl="0" algn="l">
              <a:spcBef>
                <a:spcPts val="0"/>
              </a:spcBef>
              <a:buNone/>
            </a:pPr>
            <a:r>
              <a:rPr lang="en-US" sz="1600" dirty="0" smtClean="0"/>
              <a:t>Google Research</a:t>
            </a:r>
            <a:endParaRPr lang="en" sz="1600" dirty="0"/>
          </a:p>
        </p:txBody>
      </p:sp>
      <p:pic>
        <p:nvPicPr>
          <p:cNvPr id="56" name="Shape 56"/>
          <p:cNvPicPr preferRelativeResize="0"/>
          <p:nvPr/>
        </p:nvPicPr>
        <p:blipFill>
          <a:blip r:embed="rId3">
            <a:alphaModFix/>
          </a:blip>
          <a:stretch>
            <a:fillRect/>
          </a:stretch>
        </p:blipFill>
        <p:spPr>
          <a:xfrm>
            <a:off x="6354376" y="3163901"/>
            <a:ext cx="2160975" cy="2881300"/>
          </a:xfrm>
          <a:prstGeom prst="rect">
            <a:avLst/>
          </a:prstGeom>
          <a:noFill/>
          <a:ln>
            <a:noFill/>
          </a:ln>
        </p:spPr>
      </p:pic>
      <p:pic>
        <p:nvPicPr>
          <p:cNvPr id="57" name="Shape 57"/>
          <p:cNvPicPr preferRelativeResize="0"/>
          <p:nvPr/>
        </p:nvPicPr>
        <p:blipFill>
          <a:blip r:embed="rId4">
            <a:alphaModFix/>
          </a:blip>
          <a:stretch>
            <a:fillRect/>
          </a:stretch>
        </p:blipFill>
        <p:spPr>
          <a:xfrm>
            <a:off x="7290673" y="1050267"/>
            <a:ext cx="1181824" cy="1565932"/>
          </a:xfrm>
          <a:prstGeom prst="rect">
            <a:avLst/>
          </a:prstGeom>
          <a:noFill/>
          <a:ln>
            <a:noFill/>
          </a:ln>
        </p:spPr>
      </p:pic>
    </p:spTree>
    <p:extLst>
      <p:ext uri="{BB962C8B-B14F-4D97-AF65-F5344CB8AC3E}">
        <p14:creationId xmlns:p14="http://schemas.microsoft.com/office/powerpoint/2010/main" val="218778648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p:nvPr/>
        </p:nvSpPr>
        <p:spPr>
          <a:xfrm>
            <a:off x="3626400" y="1122500"/>
            <a:ext cx="5103900" cy="4604800"/>
          </a:xfrm>
          <a:prstGeom prst="roundRect">
            <a:avLst>
              <a:gd name="adj" fmla="val 16667"/>
            </a:avLst>
          </a:prstGeom>
          <a:solidFill>
            <a:srgbClr val="FCE5CD"/>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139" name="Shape 139"/>
          <p:cNvSpPr/>
          <p:nvPr/>
        </p:nvSpPr>
        <p:spPr>
          <a:xfrm>
            <a:off x="598250" y="3211867"/>
            <a:ext cx="2756700" cy="3125200"/>
          </a:xfrm>
          <a:prstGeom prst="roundRect">
            <a:avLst>
              <a:gd name="adj" fmla="val 16667"/>
            </a:avLst>
          </a:prstGeom>
          <a:solidFill>
            <a:srgbClr val="CFE2F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140" name="Shape 140"/>
          <p:cNvSpPr/>
          <p:nvPr/>
        </p:nvSpPr>
        <p:spPr>
          <a:xfrm>
            <a:off x="598250" y="817700"/>
            <a:ext cx="2619300" cy="2059200"/>
          </a:xfrm>
          <a:prstGeom prst="roundRect">
            <a:avLst>
              <a:gd name="adj" fmla="val 16667"/>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141" name="Shape 141"/>
          <p:cNvSpPr txBox="1"/>
          <p:nvPr/>
        </p:nvSpPr>
        <p:spPr>
          <a:xfrm>
            <a:off x="5638800" y="1320800"/>
            <a:ext cx="2175600" cy="4000000"/>
          </a:xfrm>
          <a:prstGeom prst="rect">
            <a:avLst/>
          </a:prstGeom>
          <a:noFill/>
          <a:ln>
            <a:noFill/>
          </a:ln>
        </p:spPr>
        <p:txBody>
          <a:bodyPr lIns="91425" tIns="91425" rIns="91425" bIns="91425" anchor="ctr" anchorCtr="0">
            <a:noAutofit/>
          </a:bodyPr>
          <a:lstStyle/>
          <a:p>
            <a:pPr>
              <a:spcBef>
                <a:spcPts val="0"/>
              </a:spcBef>
            </a:pPr>
            <a:r>
              <a:rPr lang="en" sz="1300"/>
              <a:t>work on a computer</a:t>
            </a:r>
          </a:p>
          <a:p>
            <a:pPr>
              <a:spcBef>
                <a:spcPts val="0"/>
              </a:spcBef>
            </a:pPr>
            <a:r>
              <a:rPr lang="en" sz="1300"/>
              <a:t>answer phone</a:t>
            </a:r>
          </a:p>
          <a:p>
            <a:pPr>
              <a:spcBef>
                <a:spcPts val="0"/>
              </a:spcBef>
            </a:pPr>
            <a:r>
              <a:rPr lang="en" sz="1300"/>
              <a:t>climb (e.g., mountain)</a:t>
            </a:r>
          </a:p>
          <a:p>
            <a:pPr>
              <a:spcBef>
                <a:spcPts val="0"/>
              </a:spcBef>
            </a:pPr>
            <a:r>
              <a:rPr lang="en" sz="1300"/>
              <a:t>play board game</a:t>
            </a:r>
          </a:p>
          <a:p>
            <a:pPr>
              <a:spcBef>
                <a:spcPts val="0"/>
              </a:spcBef>
            </a:pPr>
            <a:r>
              <a:rPr lang="en" sz="1300"/>
              <a:t>play with pets</a:t>
            </a:r>
          </a:p>
          <a:p>
            <a:pPr>
              <a:spcBef>
                <a:spcPts val="0"/>
              </a:spcBef>
            </a:pPr>
            <a:r>
              <a:rPr lang="en" sz="1300"/>
              <a:t>drive (e.g., a car)</a:t>
            </a:r>
          </a:p>
          <a:p>
            <a:pPr>
              <a:spcBef>
                <a:spcPts val="0"/>
              </a:spcBef>
            </a:pPr>
            <a:r>
              <a:rPr lang="en" sz="1300"/>
              <a:t>push (an object)</a:t>
            </a:r>
          </a:p>
          <a:p>
            <a:pPr>
              <a:spcBef>
                <a:spcPts val="0"/>
              </a:spcBef>
            </a:pPr>
            <a:r>
              <a:rPr lang="en" sz="1300"/>
              <a:t>pull (an object)</a:t>
            </a:r>
          </a:p>
          <a:p>
            <a:pPr>
              <a:spcBef>
                <a:spcPts val="0"/>
              </a:spcBef>
            </a:pPr>
            <a:r>
              <a:rPr lang="en" sz="1300"/>
              <a:t>point to (an object)</a:t>
            </a:r>
          </a:p>
          <a:p>
            <a:pPr>
              <a:spcBef>
                <a:spcPts val="0"/>
              </a:spcBef>
            </a:pPr>
            <a:r>
              <a:rPr lang="en" sz="1300"/>
              <a:t>play musical instrument</a:t>
            </a:r>
          </a:p>
          <a:p>
            <a:pPr>
              <a:spcBef>
                <a:spcPts val="0"/>
              </a:spcBef>
            </a:pPr>
            <a:r>
              <a:rPr lang="en" sz="1300"/>
              <a:t>text on/look at a cellphone</a:t>
            </a:r>
          </a:p>
          <a:p>
            <a:pPr>
              <a:spcBef>
                <a:spcPts val="0"/>
              </a:spcBef>
            </a:pPr>
            <a:r>
              <a:rPr lang="en" sz="1300"/>
              <a:t>turn (e.g., screwdriver)</a:t>
            </a:r>
          </a:p>
          <a:p>
            <a:pPr>
              <a:spcBef>
                <a:spcPts val="0"/>
              </a:spcBef>
            </a:pPr>
            <a:r>
              <a:rPr lang="en" sz="1300"/>
              <a:t>dress / put on clothing</a:t>
            </a:r>
          </a:p>
          <a:p>
            <a:pPr>
              <a:spcBef>
                <a:spcPts val="0"/>
              </a:spcBef>
            </a:pPr>
            <a:r>
              <a:rPr lang="en" sz="1300"/>
              <a:t>ride (e.g., bike, car, horse)</a:t>
            </a:r>
          </a:p>
          <a:p>
            <a:pPr>
              <a:spcBef>
                <a:spcPts val="0"/>
              </a:spcBef>
            </a:pPr>
            <a:r>
              <a:rPr lang="en" sz="1300"/>
              <a:t>watch (e.g., TV)</a:t>
            </a:r>
          </a:p>
        </p:txBody>
      </p:sp>
      <p:sp>
        <p:nvSpPr>
          <p:cNvPr id="142" name="Shape 142"/>
          <p:cNvSpPr txBox="1"/>
          <p:nvPr/>
        </p:nvSpPr>
        <p:spPr>
          <a:xfrm>
            <a:off x="609600" y="-203200"/>
            <a:ext cx="949800" cy="4000000"/>
          </a:xfrm>
          <a:prstGeom prst="rect">
            <a:avLst/>
          </a:prstGeom>
          <a:noFill/>
          <a:ln>
            <a:noFill/>
          </a:ln>
        </p:spPr>
        <p:txBody>
          <a:bodyPr lIns="91425" tIns="91425" rIns="91425" bIns="91425" anchor="ctr" anchorCtr="0">
            <a:noAutofit/>
          </a:bodyPr>
          <a:lstStyle/>
          <a:p>
            <a:pPr>
              <a:spcBef>
                <a:spcPts val="0"/>
              </a:spcBef>
            </a:pPr>
            <a:r>
              <a:rPr lang="en" sz="1300"/>
              <a:t>run/jog</a:t>
            </a:r>
          </a:p>
          <a:p>
            <a:pPr>
              <a:spcBef>
                <a:spcPts val="0"/>
              </a:spcBef>
            </a:pPr>
            <a:r>
              <a:rPr lang="en" sz="1300"/>
              <a:t>walk</a:t>
            </a:r>
          </a:p>
          <a:p>
            <a:pPr>
              <a:spcBef>
                <a:spcPts val="0"/>
              </a:spcBef>
            </a:pPr>
            <a:r>
              <a:rPr lang="en" sz="1300"/>
              <a:t>jump</a:t>
            </a:r>
          </a:p>
          <a:p>
            <a:pPr>
              <a:spcBef>
                <a:spcPts val="0"/>
              </a:spcBef>
            </a:pPr>
            <a:r>
              <a:rPr lang="en" sz="1300"/>
              <a:t>stand</a:t>
            </a:r>
          </a:p>
          <a:p>
            <a:pPr>
              <a:spcBef>
                <a:spcPts val="0"/>
              </a:spcBef>
            </a:pPr>
            <a:r>
              <a:rPr lang="en" sz="1300"/>
              <a:t>sit</a:t>
            </a:r>
          </a:p>
        </p:txBody>
      </p:sp>
      <p:sp>
        <p:nvSpPr>
          <p:cNvPr id="143" name="Shape 143"/>
          <p:cNvSpPr txBox="1"/>
          <p:nvPr/>
        </p:nvSpPr>
        <p:spPr>
          <a:xfrm>
            <a:off x="3810000" y="1320800"/>
            <a:ext cx="1050600" cy="4000000"/>
          </a:xfrm>
          <a:prstGeom prst="rect">
            <a:avLst/>
          </a:prstGeom>
          <a:noFill/>
          <a:ln>
            <a:noFill/>
          </a:ln>
        </p:spPr>
        <p:txBody>
          <a:bodyPr lIns="91425" tIns="91425" rIns="91425" bIns="91425" anchor="ctr" anchorCtr="0">
            <a:noAutofit/>
          </a:bodyPr>
          <a:lstStyle/>
          <a:p>
            <a:pPr>
              <a:spcBef>
                <a:spcPts val="0"/>
              </a:spcBef>
            </a:pPr>
            <a:r>
              <a:rPr lang="en" sz="1300"/>
              <a:t>lift/pick up</a:t>
            </a:r>
          </a:p>
          <a:p>
            <a:pPr>
              <a:spcBef>
                <a:spcPts val="0"/>
              </a:spcBef>
            </a:pPr>
            <a:r>
              <a:rPr lang="en" sz="1300"/>
              <a:t>put down</a:t>
            </a:r>
          </a:p>
          <a:p>
            <a:pPr>
              <a:spcBef>
                <a:spcPts val="0"/>
              </a:spcBef>
            </a:pPr>
            <a:r>
              <a:rPr lang="en" sz="1300"/>
              <a:t>carry</a:t>
            </a:r>
          </a:p>
          <a:p>
            <a:pPr>
              <a:spcBef>
                <a:spcPts val="0"/>
              </a:spcBef>
            </a:pPr>
            <a:r>
              <a:rPr lang="en" sz="1300"/>
              <a:t>hold</a:t>
            </a:r>
          </a:p>
          <a:p>
            <a:pPr>
              <a:spcBef>
                <a:spcPts val="0"/>
              </a:spcBef>
            </a:pPr>
            <a:r>
              <a:rPr lang="en" sz="1300"/>
              <a:t>throw</a:t>
            </a:r>
          </a:p>
          <a:p>
            <a:pPr>
              <a:spcBef>
                <a:spcPts val="0"/>
              </a:spcBef>
            </a:pPr>
            <a:r>
              <a:rPr lang="en" sz="1300"/>
              <a:t>catch</a:t>
            </a:r>
          </a:p>
          <a:p>
            <a:pPr>
              <a:spcBef>
                <a:spcPts val="0"/>
              </a:spcBef>
            </a:pPr>
            <a:r>
              <a:rPr lang="en" sz="1300"/>
              <a:t>eat</a:t>
            </a:r>
          </a:p>
          <a:p>
            <a:pPr>
              <a:spcBef>
                <a:spcPts val="0"/>
              </a:spcBef>
            </a:pPr>
            <a:r>
              <a:rPr lang="en" sz="1300"/>
              <a:t>drink</a:t>
            </a:r>
          </a:p>
          <a:p>
            <a:pPr>
              <a:spcBef>
                <a:spcPts val="0"/>
              </a:spcBef>
            </a:pPr>
            <a:r>
              <a:rPr lang="en" sz="1300"/>
              <a:t>cut</a:t>
            </a:r>
          </a:p>
          <a:p>
            <a:pPr>
              <a:spcBef>
                <a:spcPts val="0"/>
              </a:spcBef>
            </a:pPr>
            <a:r>
              <a:rPr lang="en" sz="1300"/>
              <a:t>hit</a:t>
            </a:r>
          </a:p>
          <a:p>
            <a:pPr>
              <a:spcBef>
                <a:spcPts val="0"/>
              </a:spcBef>
            </a:pPr>
            <a:r>
              <a:rPr lang="en" sz="1300"/>
              <a:t>stir</a:t>
            </a:r>
          </a:p>
          <a:p>
            <a:pPr>
              <a:spcBef>
                <a:spcPts val="0"/>
              </a:spcBef>
            </a:pPr>
            <a:r>
              <a:rPr lang="en" sz="1300"/>
              <a:t>press</a:t>
            </a:r>
          </a:p>
          <a:p>
            <a:pPr>
              <a:spcBef>
                <a:spcPts val="0"/>
              </a:spcBef>
            </a:pPr>
            <a:r>
              <a:rPr lang="en" sz="1300"/>
              <a:t>extract</a:t>
            </a:r>
          </a:p>
          <a:p>
            <a:pPr>
              <a:spcBef>
                <a:spcPts val="0"/>
              </a:spcBef>
            </a:pPr>
            <a:r>
              <a:rPr lang="en" sz="1300"/>
              <a:t>read</a:t>
            </a:r>
          </a:p>
          <a:p>
            <a:pPr>
              <a:spcBef>
                <a:spcPts val="0"/>
              </a:spcBef>
            </a:pPr>
            <a:r>
              <a:rPr lang="en" sz="1300"/>
              <a:t>write</a:t>
            </a:r>
          </a:p>
        </p:txBody>
      </p:sp>
      <p:sp>
        <p:nvSpPr>
          <p:cNvPr id="144" name="Shape 144"/>
          <p:cNvSpPr txBox="1"/>
          <p:nvPr/>
        </p:nvSpPr>
        <p:spPr>
          <a:xfrm>
            <a:off x="4648200" y="1320800"/>
            <a:ext cx="1391400" cy="4000000"/>
          </a:xfrm>
          <a:prstGeom prst="rect">
            <a:avLst/>
          </a:prstGeom>
          <a:noFill/>
          <a:ln>
            <a:noFill/>
          </a:ln>
        </p:spPr>
        <p:txBody>
          <a:bodyPr lIns="91425" tIns="91425" rIns="91425" bIns="91425" anchor="ctr" anchorCtr="0">
            <a:noAutofit/>
          </a:bodyPr>
          <a:lstStyle/>
          <a:p>
            <a:pPr>
              <a:spcBef>
                <a:spcPts val="0"/>
              </a:spcBef>
            </a:pPr>
            <a:r>
              <a:rPr lang="en" sz="1300"/>
              <a:t>smoke</a:t>
            </a:r>
          </a:p>
          <a:p>
            <a:pPr>
              <a:spcBef>
                <a:spcPts val="0"/>
              </a:spcBef>
            </a:pPr>
            <a:r>
              <a:rPr lang="en" sz="1300"/>
              <a:t>sail boat</a:t>
            </a:r>
          </a:p>
          <a:p>
            <a:pPr>
              <a:spcBef>
                <a:spcPts val="0"/>
              </a:spcBef>
            </a:pPr>
            <a:r>
              <a:rPr lang="en" sz="1300"/>
              <a:t>row boat</a:t>
            </a:r>
          </a:p>
          <a:p>
            <a:pPr>
              <a:spcBef>
                <a:spcPts val="0"/>
              </a:spcBef>
            </a:pPr>
            <a:r>
              <a:rPr lang="en" sz="1300"/>
              <a:t>fishing</a:t>
            </a:r>
          </a:p>
          <a:p>
            <a:pPr>
              <a:spcBef>
                <a:spcPts val="0"/>
              </a:spcBef>
            </a:pPr>
            <a:r>
              <a:rPr lang="en" sz="1300"/>
              <a:t>touch</a:t>
            </a:r>
          </a:p>
          <a:p>
            <a:pPr>
              <a:spcBef>
                <a:spcPts val="0"/>
              </a:spcBef>
            </a:pPr>
            <a:r>
              <a:rPr lang="en" sz="1300"/>
              <a:t>cook</a:t>
            </a:r>
          </a:p>
          <a:p>
            <a:pPr>
              <a:spcBef>
                <a:spcPts val="0"/>
              </a:spcBef>
            </a:pPr>
            <a:r>
              <a:rPr lang="en" sz="1300"/>
              <a:t>kick</a:t>
            </a:r>
          </a:p>
          <a:p>
            <a:pPr>
              <a:spcBef>
                <a:spcPts val="0"/>
              </a:spcBef>
            </a:pPr>
            <a:r>
              <a:rPr lang="en" sz="1300"/>
              <a:t>paint</a:t>
            </a:r>
          </a:p>
          <a:p>
            <a:pPr>
              <a:spcBef>
                <a:spcPts val="0"/>
              </a:spcBef>
            </a:pPr>
            <a:r>
              <a:rPr lang="en" sz="1300"/>
              <a:t>dig</a:t>
            </a:r>
          </a:p>
          <a:p>
            <a:pPr>
              <a:spcBef>
                <a:spcPts val="0"/>
              </a:spcBef>
            </a:pPr>
            <a:r>
              <a:rPr lang="en" sz="1300"/>
              <a:t>shovel</a:t>
            </a:r>
          </a:p>
          <a:p>
            <a:pPr>
              <a:spcBef>
                <a:spcPts val="0"/>
              </a:spcBef>
            </a:pPr>
            <a:r>
              <a:rPr lang="en" sz="1300"/>
              <a:t>chop</a:t>
            </a:r>
          </a:p>
          <a:p>
            <a:pPr>
              <a:spcBef>
                <a:spcPts val="0"/>
              </a:spcBef>
            </a:pPr>
            <a:r>
              <a:rPr lang="en" sz="1300"/>
              <a:t>shoot</a:t>
            </a:r>
          </a:p>
          <a:p>
            <a:pPr>
              <a:spcBef>
                <a:spcPts val="0"/>
              </a:spcBef>
            </a:pPr>
            <a:r>
              <a:rPr lang="en" sz="1300"/>
              <a:t>take a photo</a:t>
            </a:r>
          </a:p>
          <a:p>
            <a:pPr>
              <a:spcBef>
                <a:spcPts val="0"/>
              </a:spcBef>
            </a:pPr>
            <a:r>
              <a:rPr lang="en" sz="1300"/>
              <a:t>brush teeth</a:t>
            </a:r>
          </a:p>
          <a:p>
            <a:pPr>
              <a:spcBef>
                <a:spcPts val="0"/>
              </a:spcBef>
            </a:pPr>
            <a:r>
              <a:rPr lang="en" sz="1300"/>
              <a:t>clink glass</a:t>
            </a:r>
          </a:p>
        </p:txBody>
      </p:sp>
      <p:sp>
        <p:nvSpPr>
          <p:cNvPr id="145" name="Shape 145"/>
          <p:cNvSpPr txBox="1"/>
          <p:nvPr/>
        </p:nvSpPr>
        <p:spPr>
          <a:xfrm>
            <a:off x="762000" y="2743200"/>
            <a:ext cx="901200" cy="4000000"/>
          </a:xfrm>
          <a:prstGeom prst="rect">
            <a:avLst/>
          </a:prstGeom>
          <a:noFill/>
          <a:ln>
            <a:noFill/>
          </a:ln>
        </p:spPr>
        <p:txBody>
          <a:bodyPr lIns="91425" tIns="91425" rIns="91425" bIns="91425" anchor="ctr" anchorCtr="0">
            <a:noAutofit/>
          </a:bodyPr>
          <a:lstStyle/>
          <a:p>
            <a:pPr>
              <a:spcBef>
                <a:spcPts val="0"/>
              </a:spcBef>
            </a:pPr>
            <a:r>
              <a:rPr lang="en" sz="1300"/>
              <a:t>talk to</a:t>
            </a:r>
          </a:p>
          <a:p>
            <a:pPr>
              <a:spcBef>
                <a:spcPts val="0"/>
              </a:spcBef>
            </a:pPr>
            <a:r>
              <a:rPr lang="en" sz="1300"/>
              <a:t>watch</a:t>
            </a:r>
          </a:p>
          <a:p>
            <a:pPr>
              <a:spcBef>
                <a:spcPts val="0"/>
              </a:spcBef>
            </a:pPr>
            <a:r>
              <a:rPr lang="en" sz="1300"/>
              <a:t>listen to</a:t>
            </a:r>
          </a:p>
          <a:p>
            <a:pPr>
              <a:spcBef>
                <a:spcPts val="0"/>
              </a:spcBef>
            </a:pPr>
            <a:r>
              <a:rPr lang="en" sz="1300"/>
              <a:t>sing to</a:t>
            </a:r>
          </a:p>
          <a:p>
            <a:pPr>
              <a:spcBef>
                <a:spcPts val="0"/>
              </a:spcBef>
            </a:pPr>
            <a:r>
              <a:rPr lang="en" sz="1300"/>
              <a:t>kiss</a:t>
            </a:r>
          </a:p>
          <a:p>
            <a:pPr>
              <a:spcBef>
                <a:spcPts val="0"/>
              </a:spcBef>
            </a:pPr>
            <a:r>
              <a:rPr lang="en" sz="1300"/>
              <a:t>hug</a:t>
            </a:r>
          </a:p>
          <a:p>
            <a:pPr>
              <a:spcBef>
                <a:spcPts val="0"/>
              </a:spcBef>
            </a:pPr>
            <a:r>
              <a:rPr lang="en" sz="1300"/>
              <a:t>grab</a:t>
            </a:r>
          </a:p>
          <a:p>
            <a:pPr>
              <a:spcBef>
                <a:spcPts val="0"/>
              </a:spcBef>
            </a:pPr>
            <a:r>
              <a:rPr lang="en" sz="1300"/>
              <a:t>lift</a:t>
            </a:r>
          </a:p>
          <a:p>
            <a:pPr>
              <a:spcBef>
                <a:spcPts val="0"/>
              </a:spcBef>
            </a:pPr>
            <a:r>
              <a:rPr lang="en" sz="1300"/>
              <a:t>kick</a:t>
            </a:r>
          </a:p>
        </p:txBody>
      </p:sp>
      <p:sp>
        <p:nvSpPr>
          <p:cNvPr id="146" name="Shape 146"/>
          <p:cNvSpPr txBox="1"/>
          <p:nvPr/>
        </p:nvSpPr>
        <p:spPr>
          <a:xfrm>
            <a:off x="2133600" y="-203200"/>
            <a:ext cx="1278300" cy="4000000"/>
          </a:xfrm>
          <a:prstGeom prst="rect">
            <a:avLst/>
          </a:prstGeom>
          <a:noFill/>
          <a:ln>
            <a:noFill/>
          </a:ln>
        </p:spPr>
        <p:txBody>
          <a:bodyPr lIns="91425" tIns="91425" rIns="91425" bIns="91425" anchor="ctr" anchorCtr="0">
            <a:noAutofit/>
          </a:bodyPr>
          <a:lstStyle/>
          <a:p>
            <a:pPr>
              <a:spcBef>
                <a:spcPts val="0"/>
              </a:spcBef>
            </a:pPr>
            <a:r>
              <a:rPr lang="en" sz="1300"/>
              <a:t>get up</a:t>
            </a:r>
          </a:p>
          <a:p>
            <a:pPr>
              <a:spcBef>
                <a:spcPts val="0"/>
              </a:spcBef>
            </a:pPr>
            <a:r>
              <a:rPr lang="en" sz="1300"/>
              <a:t>fall down</a:t>
            </a:r>
          </a:p>
          <a:p>
            <a:pPr>
              <a:spcBef>
                <a:spcPts val="0"/>
              </a:spcBef>
            </a:pPr>
            <a:r>
              <a:rPr lang="en" sz="1300"/>
              <a:t>crouch/kneel</a:t>
            </a:r>
          </a:p>
          <a:p>
            <a:pPr>
              <a:spcBef>
                <a:spcPts val="0"/>
              </a:spcBef>
            </a:pPr>
            <a:r>
              <a:rPr lang="en" sz="1300"/>
              <a:t>martial art</a:t>
            </a:r>
          </a:p>
          <a:p>
            <a:pPr>
              <a:spcBef>
                <a:spcPts val="0"/>
              </a:spcBef>
            </a:pPr>
            <a:endParaRPr sz="1300">
              <a:solidFill>
                <a:srgbClr val="FF0000"/>
              </a:solidFill>
            </a:endParaRPr>
          </a:p>
        </p:txBody>
      </p:sp>
      <p:sp>
        <p:nvSpPr>
          <p:cNvPr id="148" name="Shape 148"/>
          <p:cNvSpPr txBox="1"/>
          <p:nvPr/>
        </p:nvSpPr>
        <p:spPr>
          <a:xfrm>
            <a:off x="1524000" y="2641600"/>
            <a:ext cx="2049000" cy="4000000"/>
          </a:xfrm>
          <a:prstGeom prst="rect">
            <a:avLst/>
          </a:prstGeom>
          <a:noFill/>
          <a:ln>
            <a:noFill/>
          </a:ln>
        </p:spPr>
        <p:txBody>
          <a:bodyPr lIns="91425" tIns="91425" rIns="91425" bIns="91425" anchor="ctr" anchorCtr="0">
            <a:noAutofit/>
          </a:bodyPr>
          <a:lstStyle/>
          <a:p>
            <a:pPr>
              <a:spcBef>
                <a:spcPts val="0"/>
              </a:spcBef>
            </a:pPr>
            <a:r>
              <a:rPr lang="en" sz="1300"/>
              <a:t>give/serve … to … </a:t>
            </a:r>
          </a:p>
          <a:p>
            <a:pPr>
              <a:spcBef>
                <a:spcPts val="0"/>
              </a:spcBef>
            </a:pPr>
            <a:r>
              <a:rPr lang="en" sz="1300"/>
              <a:t>take … from … </a:t>
            </a:r>
          </a:p>
          <a:p>
            <a:pPr>
              <a:spcBef>
                <a:spcPts val="0"/>
              </a:spcBef>
            </a:pPr>
            <a:r>
              <a:rPr lang="en" sz="1300"/>
              <a:t>play with kids</a:t>
            </a:r>
          </a:p>
          <a:p>
            <a:pPr>
              <a:spcBef>
                <a:spcPts val="0"/>
              </a:spcBef>
            </a:pPr>
            <a:r>
              <a:rPr lang="en" sz="1300"/>
              <a:t>hand shake</a:t>
            </a:r>
          </a:p>
          <a:p>
            <a:pPr>
              <a:spcBef>
                <a:spcPts val="0"/>
              </a:spcBef>
            </a:pPr>
            <a:r>
              <a:rPr lang="en" sz="1300"/>
              <a:t>hand clap</a:t>
            </a:r>
          </a:p>
          <a:p>
            <a:pPr>
              <a:spcBef>
                <a:spcPts val="0"/>
              </a:spcBef>
            </a:pPr>
            <a:r>
              <a:rPr lang="en" sz="1300"/>
              <a:t>hand wave</a:t>
            </a:r>
          </a:p>
          <a:p>
            <a:pPr>
              <a:spcBef>
                <a:spcPts val="0"/>
              </a:spcBef>
            </a:pPr>
            <a:r>
              <a:rPr lang="en" sz="1300"/>
              <a:t>fight/hit</a:t>
            </a:r>
          </a:p>
          <a:p>
            <a:pPr>
              <a:spcBef>
                <a:spcPts val="0"/>
              </a:spcBef>
            </a:pPr>
            <a:r>
              <a:rPr lang="en" sz="1300"/>
              <a:t>push</a:t>
            </a:r>
          </a:p>
        </p:txBody>
      </p:sp>
      <p:sp>
        <p:nvSpPr>
          <p:cNvPr id="149" name="Shape 149"/>
          <p:cNvSpPr txBox="1"/>
          <p:nvPr/>
        </p:nvSpPr>
        <p:spPr>
          <a:xfrm>
            <a:off x="1295400" y="-203200"/>
            <a:ext cx="949800" cy="4000000"/>
          </a:xfrm>
          <a:prstGeom prst="rect">
            <a:avLst/>
          </a:prstGeom>
          <a:noFill/>
          <a:ln>
            <a:noFill/>
          </a:ln>
        </p:spPr>
        <p:txBody>
          <a:bodyPr lIns="91425" tIns="91425" rIns="91425" bIns="91425" anchor="ctr" anchorCtr="0">
            <a:noAutofit/>
          </a:bodyPr>
          <a:lstStyle/>
          <a:p>
            <a:pPr>
              <a:spcBef>
                <a:spcPts val="0"/>
              </a:spcBef>
            </a:pPr>
            <a:r>
              <a:rPr lang="en" sz="1300"/>
              <a:t>lie/sleep</a:t>
            </a:r>
          </a:p>
          <a:p>
            <a:pPr>
              <a:spcBef>
                <a:spcPts val="0"/>
              </a:spcBef>
            </a:pPr>
            <a:r>
              <a:rPr lang="en" sz="1300"/>
              <a:t>bend/bow crawl</a:t>
            </a:r>
          </a:p>
          <a:p>
            <a:pPr>
              <a:spcBef>
                <a:spcPts val="0"/>
              </a:spcBef>
            </a:pPr>
            <a:r>
              <a:rPr lang="en" sz="1300"/>
              <a:t>swim</a:t>
            </a:r>
          </a:p>
          <a:p>
            <a:pPr>
              <a:spcBef>
                <a:spcPts val="0"/>
              </a:spcBef>
            </a:pPr>
            <a:r>
              <a:rPr lang="en" sz="1300"/>
              <a:t>dance</a:t>
            </a:r>
          </a:p>
        </p:txBody>
      </p:sp>
      <p:sp>
        <p:nvSpPr>
          <p:cNvPr id="150" name="Shape 150"/>
          <p:cNvSpPr txBox="1"/>
          <p:nvPr/>
        </p:nvSpPr>
        <p:spPr>
          <a:xfrm>
            <a:off x="1411500" y="5782033"/>
            <a:ext cx="1832400" cy="549200"/>
          </a:xfrm>
          <a:prstGeom prst="rect">
            <a:avLst/>
          </a:prstGeom>
          <a:noFill/>
          <a:ln>
            <a:noFill/>
          </a:ln>
        </p:spPr>
        <p:txBody>
          <a:bodyPr lIns="91425" tIns="91425" rIns="91425" bIns="91425" anchor="t" anchorCtr="0">
            <a:noAutofit/>
          </a:bodyPr>
          <a:lstStyle/>
          <a:p>
            <a:pPr>
              <a:spcBef>
                <a:spcPts val="0"/>
              </a:spcBef>
            </a:pPr>
            <a:endParaRPr lang="en" b="1" dirty="0"/>
          </a:p>
        </p:txBody>
      </p:sp>
      <p:sp>
        <p:nvSpPr>
          <p:cNvPr id="151" name="Shape 151"/>
          <p:cNvSpPr txBox="1"/>
          <p:nvPr/>
        </p:nvSpPr>
        <p:spPr>
          <a:xfrm>
            <a:off x="7369950" y="671600"/>
            <a:ext cx="1212600" cy="3125200"/>
          </a:xfrm>
          <a:prstGeom prst="rect">
            <a:avLst/>
          </a:prstGeom>
          <a:noFill/>
          <a:ln>
            <a:noFill/>
          </a:ln>
        </p:spPr>
        <p:txBody>
          <a:bodyPr lIns="91425" tIns="91425" rIns="91425" bIns="91425" anchor="ctr" anchorCtr="0">
            <a:noAutofit/>
          </a:bodyPr>
          <a:lstStyle/>
          <a:p>
            <a:pPr>
              <a:spcBef>
                <a:spcPts val="0"/>
              </a:spcBef>
            </a:pPr>
            <a:r>
              <a:rPr lang="en" sz="1300"/>
              <a:t>open</a:t>
            </a:r>
          </a:p>
          <a:p>
            <a:pPr>
              <a:spcBef>
                <a:spcPts val="0"/>
              </a:spcBef>
            </a:pPr>
            <a:r>
              <a:rPr lang="en" sz="1300"/>
              <a:t>close</a:t>
            </a:r>
          </a:p>
          <a:p>
            <a:pPr>
              <a:spcBef>
                <a:spcPts val="0"/>
              </a:spcBef>
            </a:pPr>
            <a:r>
              <a:rPr lang="en" sz="1300"/>
              <a:t>enter</a:t>
            </a:r>
          </a:p>
          <a:p>
            <a:pPr>
              <a:spcBef>
                <a:spcPts val="0"/>
              </a:spcBef>
            </a:pPr>
            <a:r>
              <a:rPr lang="en" sz="1300"/>
              <a:t>exit</a:t>
            </a:r>
          </a:p>
          <a:p>
            <a:pPr>
              <a:spcBef>
                <a:spcPts val="0"/>
              </a:spcBef>
            </a:pPr>
            <a:endParaRPr sz="1300"/>
          </a:p>
          <a:p>
            <a:pPr>
              <a:spcBef>
                <a:spcPts val="0"/>
              </a:spcBef>
            </a:pPr>
            <a:endParaRPr sz="1300"/>
          </a:p>
          <a:p>
            <a:pPr>
              <a:spcBef>
                <a:spcPts val="0"/>
              </a:spcBef>
            </a:pPr>
            <a:endParaRPr sz="1300">
              <a:solidFill>
                <a:srgbClr val="FF9900"/>
              </a:solidFill>
            </a:endParaRPr>
          </a:p>
        </p:txBody>
      </p:sp>
    </p:spTree>
    <p:extLst>
      <p:ext uri="{BB962C8B-B14F-4D97-AF65-F5344CB8AC3E}">
        <p14:creationId xmlns:p14="http://schemas.microsoft.com/office/powerpoint/2010/main" val="30505989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p:nvPr/>
        </p:nvSpPr>
        <p:spPr>
          <a:xfrm>
            <a:off x="628650" y="80435"/>
            <a:ext cx="7886700" cy="1767600"/>
          </a:xfrm>
          <a:prstGeom prst="rect">
            <a:avLst/>
          </a:prstGeom>
          <a:noFill/>
          <a:ln>
            <a:noFill/>
          </a:ln>
        </p:spPr>
        <p:txBody>
          <a:bodyPr lIns="91425" tIns="45700" rIns="91425" bIns="45700" anchor="ctr" anchorCtr="0">
            <a:noAutofit/>
          </a:bodyPr>
          <a:lstStyle/>
          <a:p>
            <a:pPr lvl="0" rtl="0">
              <a:lnSpc>
                <a:spcPct val="90000"/>
              </a:lnSpc>
              <a:spcBef>
                <a:spcPts val="0"/>
              </a:spcBef>
              <a:buNone/>
            </a:pPr>
            <a:r>
              <a:rPr lang="en-US" sz="3300" dirty="0" smtClean="0">
                <a:latin typeface="Quattrocento"/>
                <a:ea typeface="Quattrocento"/>
                <a:cs typeface="Quattrocento"/>
                <a:sym typeface="Quattrocento"/>
              </a:rPr>
              <a:t>From </a:t>
            </a:r>
            <a:r>
              <a:rPr lang="en" sz="3300" dirty="0" smtClean="0">
                <a:latin typeface="Quattrocento"/>
                <a:ea typeface="Quattrocento"/>
                <a:cs typeface="Quattrocento"/>
                <a:sym typeface="Quattrocento"/>
              </a:rPr>
              <a:t>A</a:t>
            </a:r>
            <a:r>
              <a:rPr lang="en-US" sz="3300" dirty="0" smtClean="0">
                <a:latin typeface="Quattrocento"/>
                <a:ea typeface="Quattrocento"/>
                <a:cs typeface="Quattrocento"/>
                <a:sym typeface="Quattrocento"/>
              </a:rPr>
              <a:t>GI to AGI</a:t>
            </a:r>
            <a:endParaRPr lang="en" sz="3300" dirty="0">
              <a:latin typeface="Quattrocento"/>
              <a:ea typeface="Quattrocento"/>
              <a:cs typeface="Quattrocento"/>
              <a:sym typeface="Quattrocento"/>
            </a:endParaRPr>
          </a:p>
        </p:txBody>
      </p:sp>
      <p:pic>
        <p:nvPicPr>
          <p:cNvPr id="129" name="Shape 129"/>
          <p:cNvPicPr preferRelativeResize="0"/>
          <p:nvPr/>
        </p:nvPicPr>
        <p:blipFill rotWithShape="1">
          <a:blip r:embed="rId3">
            <a:alphaModFix/>
          </a:blip>
          <a:srcRect l="27293" t="9165" r="26918" b="9434"/>
          <a:stretch/>
        </p:blipFill>
        <p:spPr>
          <a:xfrm>
            <a:off x="463550" y="1733999"/>
            <a:ext cx="2536425" cy="3381899"/>
          </a:xfrm>
          <a:prstGeom prst="rect">
            <a:avLst/>
          </a:prstGeom>
          <a:noFill/>
          <a:ln>
            <a:noFill/>
          </a:ln>
        </p:spPr>
      </p:pic>
      <p:pic>
        <p:nvPicPr>
          <p:cNvPr id="130" name="Shape 130"/>
          <p:cNvPicPr preferRelativeResize="0"/>
          <p:nvPr/>
        </p:nvPicPr>
        <p:blipFill>
          <a:blip r:embed="rId4">
            <a:alphaModFix/>
          </a:blip>
          <a:stretch>
            <a:fillRect/>
          </a:stretch>
        </p:blipFill>
        <p:spPr>
          <a:xfrm>
            <a:off x="3907075" y="1734000"/>
            <a:ext cx="4509225" cy="3381899"/>
          </a:xfrm>
          <a:prstGeom prst="rect">
            <a:avLst/>
          </a:prstGeom>
          <a:noFill/>
          <a:ln>
            <a:noFill/>
          </a:ln>
        </p:spPr>
      </p:pic>
      <p:cxnSp>
        <p:nvCxnSpPr>
          <p:cNvPr id="131" name="Shape 131"/>
          <p:cNvCxnSpPr/>
          <p:nvPr/>
        </p:nvCxnSpPr>
        <p:spPr>
          <a:xfrm flipH="1">
            <a:off x="3414500" y="1696667"/>
            <a:ext cx="8700" cy="4610400"/>
          </a:xfrm>
          <a:prstGeom prst="straightConnector1">
            <a:avLst/>
          </a:prstGeom>
          <a:noFill/>
          <a:ln w="9525" cap="flat" cmpd="sng">
            <a:solidFill>
              <a:schemeClr val="dk2"/>
            </a:solidFill>
            <a:prstDash val="solid"/>
            <a:round/>
            <a:headEnd type="none" w="lg" len="lg"/>
            <a:tailEnd type="none" w="lg" len="lg"/>
          </a:ln>
        </p:spPr>
      </p:cxnSp>
      <p:sp>
        <p:nvSpPr>
          <p:cNvPr id="132" name="Shape 132"/>
          <p:cNvSpPr txBox="1"/>
          <p:nvPr/>
        </p:nvSpPr>
        <p:spPr>
          <a:xfrm>
            <a:off x="315475" y="5232567"/>
            <a:ext cx="1476900" cy="498000"/>
          </a:xfrm>
          <a:prstGeom prst="rect">
            <a:avLst/>
          </a:prstGeom>
          <a:noFill/>
          <a:ln>
            <a:noFill/>
          </a:ln>
        </p:spPr>
        <p:txBody>
          <a:bodyPr lIns="91425" tIns="91425" rIns="91425" bIns="91425" anchor="t" anchorCtr="0">
            <a:noAutofit/>
          </a:bodyPr>
          <a:lstStyle/>
          <a:p>
            <a:pPr lvl="0">
              <a:spcBef>
                <a:spcPts val="0"/>
              </a:spcBef>
              <a:buNone/>
            </a:pPr>
            <a:r>
              <a:rPr lang="en" sz="1200">
                <a:latin typeface="Quattrocento"/>
                <a:ea typeface="Quattrocento"/>
                <a:cs typeface="Quattrocento"/>
                <a:sym typeface="Quattrocento"/>
              </a:rPr>
              <a:t>simulation</a:t>
            </a:r>
          </a:p>
        </p:txBody>
      </p:sp>
      <p:sp>
        <p:nvSpPr>
          <p:cNvPr id="133" name="Shape 133"/>
          <p:cNvSpPr txBox="1"/>
          <p:nvPr/>
        </p:nvSpPr>
        <p:spPr>
          <a:xfrm>
            <a:off x="3863025" y="5232567"/>
            <a:ext cx="14769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real world</a:t>
            </a:r>
          </a:p>
        </p:txBody>
      </p:sp>
      <p:sp>
        <p:nvSpPr>
          <p:cNvPr id="134" name="Shape 134"/>
          <p:cNvSpPr txBox="1"/>
          <p:nvPr/>
        </p:nvSpPr>
        <p:spPr>
          <a:xfrm>
            <a:off x="315475" y="5615800"/>
            <a:ext cx="1476900" cy="498000"/>
          </a:xfrm>
          <a:prstGeom prst="rect">
            <a:avLst/>
          </a:prstGeom>
          <a:noFill/>
          <a:ln>
            <a:noFill/>
          </a:ln>
        </p:spPr>
        <p:txBody>
          <a:bodyPr lIns="91425" tIns="91425" rIns="91425" bIns="91425" anchor="t" anchorCtr="0">
            <a:noAutofit/>
          </a:bodyPr>
          <a:lstStyle/>
          <a:p>
            <a:pPr lvl="0" rtl="0">
              <a:spcBef>
                <a:spcPts val="0"/>
              </a:spcBef>
              <a:buNone/>
            </a:pPr>
            <a:r>
              <a:rPr lang="en" sz="1200" dirty="0">
                <a:latin typeface="Quattrocento"/>
                <a:ea typeface="Quattrocento"/>
                <a:cs typeface="Quattrocento"/>
                <a:sym typeface="Quattrocento"/>
              </a:rPr>
              <a:t>fully observable</a:t>
            </a:r>
          </a:p>
        </p:txBody>
      </p:sp>
      <p:sp>
        <p:nvSpPr>
          <p:cNvPr id="135" name="Shape 135"/>
          <p:cNvSpPr txBox="1"/>
          <p:nvPr/>
        </p:nvSpPr>
        <p:spPr>
          <a:xfrm>
            <a:off x="3863025" y="5615800"/>
            <a:ext cx="14769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uncertainty</a:t>
            </a:r>
          </a:p>
        </p:txBody>
      </p:sp>
      <p:sp>
        <p:nvSpPr>
          <p:cNvPr id="136" name="Shape 136"/>
          <p:cNvSpPr txBox="1"/>
          <p:nvPr/>
        </p:nvSpPr>
        <p:spPr>
          <a:xfrm>
            <a:off x="1979287" y="5232568"/>
            <a:ext cx="14769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short horizon</a:t>
            </a:r>
          </a:p>
        </p:txBody>
      </p:sp>
      <p:sp>
        <p:nvSpPr>
          <p:cNvPr id="137" name="Shape 137"/>
          <p:cNvSpPr txBox="1"/>
          <p:nvPr/>
        </p:nvSpPr>
        <p:spPr>
          <a:xfrm>
            <a:off x="6070550" y="5232567"/>
            <a:ext cx="21060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extended timescale</a:t>
            </a:r>
          </a:p>
        </p:txBody>
      </p:sp>
      <p:sp>
        <p:nvSpPr>
          <p:cNvPr id="138" name="Shape 138"/>
          <p:cNvSpPr txBox="1"/>
          <p:nvPr/>
        </p:nvSpPr>
        <p:spPr>
          <a:xfrm>
            <a:off x="1979287" y="5615800"/>
            <a:ext cx="14769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single agent</a:t>
            </a:r>
          </a:p>
        </p:txBody>
      </p:sp>
      <p:sp>
        <p:nvSpPr>
          <p:cNvPr id="139" name="Shape 139"/>
          <p:cNvSpPr txBox="1"/>
          <p:nvPr/>
        </p:nvSpPr>
        <p:spPr>
          <a:xfrm>
            <a:off x="6073275" y="5615800"/>
            <a:ext cx="21639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massively distributed</a:t>
            </a:r>
          </a:p>
        </p:txBody>
      </p:sp>
      <p:sp>
        <p:nvSpPr>
          <p:cNvPr id="2" name="TextBox 1"/>
          <p:cNvSpPr txBox="1"/>
          <p:nvPr/>
        </p:nvSpPr>
        <p:spPr>
          <a:xfrm>
            <a:off x="5181600" y="6248400"/>
            <a:ext cx="3397392" cy="369332"/>
          </a:xfrm>
          <a:prstGeom prst="rect">
            <a:avLst/>
          </a:prstGeom>
          <a:noFill/>
        </p:spPr>
        <p:txBody>
          <a:bodyPr wrap="square" rtlCol="0">
            <a:spAutoFit/>
          </a:bodyPr>
          <a:lstStyle/>
          <a:p>
            <a:r>
              <a:rPr lang="en-US" sz="1800" dirty="0" smtClean="0"/>
              <a:t>Slide Credit:  </a:t>
            </a:r>
            <a:r>
              <a:rPr lang="en-US" sz="1800" dirty="0" err="1" smtClean="0"/>
              <a:t>Anca</a:t>
            </a:r>
            <a:r>
              <a:rPr lang="en-US" sz="1800" dirty="0" smtClean="0"/>
              <a:t> </a:t>
            </a:r>
            <a:r>
              <a:rPr lang="en-US" sz="1800" dirty="0" err="1" smtClean="0"/>
              <a:t>Dragan</a:t>
            </a:r>
            <a:endParaRPr lang="en-US" sz="1800" dirty="0"/>
          </a:p>
        </p:txBody>
      </p:sp>
    </p:spTree>
    <p:extLst>
      <p:ext uri="{BB962C8B-B14F-4D97-AF65-F5344CB8AC3E}">
        <p14:creationId xmlns:p14="http://schemas.microsoft.com/office/powerpoint/2010/main" val="92704121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5" grpId="0"/>
      <p:bldP spid="137" grpId="0"/>
      <p:bldP spid="1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593367"/>
            <a:ext cx="8520600" cy="763600"/>
          </a:xfrm>
          <a:prstGeom prst="rect">
            <a:avLst/>
          </a:prstGeom>
        </p:spPr>
        <p:txBody>
          <a:bodyPr lIns="91425" tIns="91425" rIns="91425" bIns="91425" anchor="t" anchorCtr="0">
            <a:noAutofit/>
          </a:bodyPr>
          <a:lstStyle/>
          <a:p>
            <a:pPr lvl="0" rtl="0">
              <a:spcBef>
                <a:spcPts val="0"/>
              </a:spcBef>
              <a:buNone/>
            </a:pPr>
            <a:r>
              <a:rPr lang="en"/>
              <a:t>Hug (a person)</a:t>
            </a:r>
          </a:p>
        </p:txBody>
      </p:sp>
      <p:pic>
        <p:nvPicPr>
          <p:cNvPr id="128" name="Shape 128"/>
          <p:cNvPicPr preferRelativeResize="0"/>
          <p:nvPr/>
        </p:nvPicPr>
        <p:blipFill>
          <a:blip r:embed="rId3">
            <a:alphaModFix/>
          </a:blip>
          <a:stretch>
            <a:fillRect/>
          </a:stretch>
        </p:blipFill>
        <p:spPr>
          <a:xfrm>
            <a:off x="152400" y="1560167"/>
            <a:ext cx="3048000" cy="2286000"/>
          </a:xfrm>
          <a:prstGeom prst="rect">
            <a:avLst/>
          </a:prstGeom>
          <a:noFill/>
          <a:ln>
            <a:noFill/>
          </a:ln>
        </p:spPr>
      </p:pic>
      <p:pic>
        <p:nvPicPr>
          <p:cNvPr id="129" name="Shape 129"/>
          <p:cNvPicPr preferRelativeResize="0"/>
          <p:nvPr/>
        </p:nvPicPr>
        <p:blipFill>
          <a:blip r:embed="rId4">
            <a:alphaModFix/>
          </a:blip>
          <a:stretch>
            <a:fillRect/>
          </a:stretch>
        </p:blipFill>
        <p:spPr>
          <a:xfrm>
            <a:off x="3352800" y="1560167"/>
            <a:ext cx="2857500" cy="2286000"/>
          </a:xfrm>
          <a:prstGeom prst="rect">
            <a:avLst/>
          </a:prstGeom>
          <a:noFill/>
          <a:ln>
            <a:noFill/>
          </a:ln>
        </p:spPr>
      </p:pic>
      <p:pic>
        <p:nvPicPr>
          <p:cNvPr id="130" name="Shape 130"/>
          <p:cNvPicPr preferRelativeResize="0"/>
          <p:nvPr/>
        </p:nvPicPr>
        <p:blipFill>
          <a:blip r:embed="rId5">
            <a:alphaModFix/>
          </a:blip>
          <a:stretch>
            <a:fillRect/>
          </a:stretch>
        </p:blipFill>
        <p:spPr>
          <a:xfrm>
            <a:off x="152401" y="4049367"/>
            <a:ext cx="2219325" cy="2286000"/>
          </a:xfrm>
          <a:prstGeom prst="rect">
            <a:avLst/>
          </a:prstGeom>
          <a:noFill/>
          <a:ln>
            <a:noFill/>
          </a:ln>
        </p:spPr>
      </p:pic>
      <p:pic>
        <p:nvPicPr>
          <p:cNvPr id="131" name="Shape 131"/>
          <p:cNvPicPr preferRelativeResize="0"/>
          <p:nvPr/>
        </p:nvPicPr>
        <p:blipFill>
          <a:blip r:embed="rId6">
            <a:alphaModFix/>
          </a:blip>
          <a:stretch>
            <a:fillRect/>
          </a:stretch>
        </p:blipFill>
        <p:spPr>
          <a:xfrm>
            <a:off x="2524125" y="4049367"/>
            <a:ext cx="3048000" cy="2286000"/>
          </a:xfrm>
          <a:prstGeom prst="rect">
            <a:avLst/>
          </a:prstGeom>
          <a:noFill/>
          <a:ln>
            <a:noFill/>
          </a:ln>
        </p:spPr>
      </p:pic>
      <p:pic>
        <p:nvPicPr>
          <p:cNvPr id="132" name="Shape 132"/>
          <p:cNvPicPr preferRelativeResize="0"/>
          <p:nvPr/>
        </p:nvPicPr>
        <p:blipFill>
          <a:blip r:embed="rId7">
            <a:alphaModFix/>
          </a:blip>
          <a:stretch>
            <a:fillRect/>
          </a:stretch>
        </p:blipFill>
        <p:spPr>
          <a:xfrm>
            <a:off x="5724525" y="4049367"/>
            <a:ext cx="3048000" cy="2286000"/>
          </a:xfrm>
          <a:prstGeom prst="rect">
            <a:avLst/>
          </a:prstGeom>
          <a:noFill/>
          <a:ln>
            <a:noFill/>
          </a:ln>
        </p:spPr>
      </p:pic>
      <p:pic>
        <p:nvPicPr>
          <p:cNvPr id="133" name="Shape 133"/>
          <p:cNvPicPr preferRelativeResize="0"/>
          <p:nvPr/>
        </p:nvPicPr>
        <p:blipFill>
          <a:blip r:embed="rId8">
            <a:alphaModFix/>
          </a:blip>
          <a:stretch>
            <a:fillRect/>
          </a:stretch>
        </p:blipFill>
        <p:spPr>
          <a:xfrm>
            <a:off x="6362700" y="1560167"/>
            <a:ext cx="2286000" cy="2286000"/>
          </a:xfrm>
          <a:prstGeom prst="rect">
            <a:avLst/>
          </a:prstGeom>
          <a:noFill/>
          <a:ln>
            <a:noFill/>
          </a:ln>
        </p:spPr>
      </p:pic>
    </p:spTree>
    <p:extLst>
      <p:ext uri="{BB962C8B-B14F-4D97-AF65-F5344CB8AC3E}">
        <p14:creationId xmlns:p14="http://schemas.microsoft.com/office/powerpoint/2010/main" val="188335883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593367"/>
            <a:ext cx="8520600" cy="763600"/>
          </a:xfrm>
          <a:prstGeom prst="rect">
            <a:avLst/>
          </a:prstGeom>
        </p:spPr>
        <p:txBody>
          <a:bodyPr lIns="91425" tIns="91425" rIns="91425" bIns="91425" anchor="t" anchorCtr="0">
            <a:noAutofit/>
          </a:bodyPr>
          <a:lstStyle/>
          <a:p>
            <a:pPr lvl="0" rtl="0">
              <a:spcBef>
                <a:spcPts val="0"/>
              </a:spcBef>
              <a:buNone/>
            </a:pPr>
            <a:r>
              <a:rPr lang="en"/>
              <a:t>Give/Serve (an object) to (a person)</a:t>
            </a:r>
          </a:p>
        </p:txBody>
      </p:sp>
      <p:pic>
        <p:nvPicPr>
          <p:cNvPr id="118" name="Shape 118"/>
          <p:cNvPicPr preferRelativeResize="0"/>
          <p:nvPr/>
        </p:nvPicPr>
        <p:blipFill>
          <a:blip r:embed="rId3">
            <a:alphaModFix/>
          </a:blip>
          <a:stretch>
            <a:fillRect/>
          </a:stretch>
        </p:blipFill>
        <p:spPr>
          <a:xfrm>
            <a:off x="152400" y="1560167"/>
            <a:ext cx="2286000" cy="2286000"/>
          </a:xfrm>
          <a:prstGeom prst="rect">
            <a:avLst/>
          </a:prstGeom>
          <a:noFill/>
          <a:ln>
            <a:noFill/>
          </a:ln>
        </p:spPr>
      </p:pic>
      <p:pic>
        <p:nvPicPr>
          <p:cNvPr id="119" name="Shape 119"/>
          <p:cNvPicPr preferRelativeResize="0"/>
          <p:nvPr/>
        </p:nvPicPr>
        <p:blipFill>
          <a:blip r:embed="rId4">
            <a:alphaModFix/>
          </a:blip>
          <a:stretch>
            <a:fillRect/>
          </a:stretch>
        </p:blipFill>
        <p:spPr>
          <a:xfrm>
            <a:off x="2590800" y="1560167"/>
            <a:ext cx="2857500" cy="2286000"/>
          </a:xfrm>
          <a:prstGeom prst="rect">
            <a:avLst/>
          </a:prstGeom>
          <a:noFill/>
          <a:ln>
            <a:noFill/>
          </a:ln>
        </p:spPr>
      </p:pic>
      <p:pic>
        <p:nvPicPr>
          <p:cNvPr id="120" name="Shape 120"/>
          <p:cNvPicPr preferRelativeResize="0"/>
          <p:nvPr/>
        </p:nvPicPr>
        <p:blipFill>
          <a:blip r:embed="rId5">
            <a:alphaModFix/>
          </a:blip>
          <a:stretch>
            <a:fillRect/>
          </a:stretch>
        </p:blipFill>
        <p:spPr>
          <a:xfrm>
            <a:off x="685800" y="4049367"/>
            <a:ext cx="3048000" cy="2286000"/>
          </a:xfrm>
          <a:prstGeom prst="rect">
            <a:avLst/>
          </a:prstGeom>
          <a:noFill/>
          <a:ln>
            <a:noFill/>
          </a:ln>
        </p:spPr>
      </p:pic>
      <p:pic>
        <p:nvPicPr>
          <p:cNvPr id="121" name="Shape 121"/>
          <p:cNvPicPr preferRelativeResize="0"/>
          <p:nvPr/>
        </p:nvPicPr>
        <p:blipFill>
          <a:blip r:embed="rId6">
            <a:alphaModFix/>
          </a:blip>
          <a:stretch>
            <a:fillRect/>
          </a:stretch>
        </p:blipFill>
        <p:spPr>
          <a:xfrm>
            <a:off x="5600700" y="1560167"/>
            <a:ext cx="2286000" cy="2286000"/>
          </a:xfrm>
          <a:prstGeom prst="rect">
            <a:avLst/>
          </a:prstGeom>
          <a:noFill/>
          <a:ln>
            <a:noFill/>
          </a:ln>
        </p:spPr>
      </p:pic>
      <p:pic>
        <p:nvPicPr>
          <p:cNvPr id="122" name="Shape 122"/>
          <p:cNvPicPr preferRelativeResize="0"/>
          <p:nvPr/>
        </p:nvPicPr>
        <p:blipFill>
          <a:blip r:embed="rId7">
            <a:alphaModFix/>
          </a:blip>
          <a:stretch>
            <a:fillRect/>
          </a:stretch>
        </p:blipFill>
        <p:spPr>
          <a:xfrm>
            <a:off x="4267200" y="4049367"/>
            <a:ext cx="3048000" cy="2286000"/>
          </a:xfrm>
          <a:prstGeom prst="rect">
            <a:avLst/>
          </a:prstGeom>
          <a:noFill/>
          <a:ln>
            <a:noFill/>
          </a:ln>
        </p:spPr>
      </p:pic>
    </p:spTree>
    <p:extLst>
      <p:ext uri="{BB962C8B-B14F-4D97-AF65-F5344CB8AC3E}">
        <p14:creationId xmlns:p14="http://schemas.microsoft.com/office/powerpoint/2010/main" val="103105550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4612"/>
            <a:ext cx="9144000" cy="1143000"/>
          </a:xfrm>
        </p:spPr>
        <p:txBody>
          <a:bodyPr>
            <a:normAutofit/>
          </a:bodyPr>
          <a:lstStyle/>
          <a:p>
            <a:r>
              <a:rPr lang="en-US" sz="3200" dirty="0" err="1" smtClean="0"/>
              <a:t>Hockett’s</a:t>
            </a:r>
            <a:r>
              <a:rPr lang="en-US" sz="3200" dirty="0" smtClean="0"/>
              <a:t> list of design features for a human language</a:t>
            </a:r>
            <a:endParaRPr lang="en-US" sz="3200" dirty="0"/>
          </a:p>
        </p:txBody>
      </p:sp>
      <p:sp>
        <p:nvSpPr>
          <p:cNvPr id="3" name="Content Placeholder 2"/>
          <p:cNvSpPr>
            <a:spLocks noGrp="1"/>
          </p:cNvSpPr>
          <p:nvPr>
            <p:ph idx="1"/>
          </p:nvPr>
        </p:nvSpPr>
        <p:spPr/>
        <p:txBody>
          <a:bodyPr>
            <a:noAutofit/>
          </a:bodyPr>
          <a:lstStyle/>
          <a:p>
            <a:pPr lvl="0"/>
            <a:r>
              <a:rPr lang="en-US" sz="1200" dirty="0">
                <a:hlinkClick r:id="rId2" tooltip="Vocal-Auditory Channel"/>
              </a:rPr>
              <a:t>Vocal-Auditory Channel</a:t>
            </a:r>
            <a:r>
              <a:rPr lang="en-US" sz="1200" dirty="0"/>
              <a:t>: Much of human language is performed using the </a:t>
            </a:r>
            <a:r>
              <a:rPr lang="en-US" sz="1200" dirty="0">
                <a:hlinkClick r:id="rId3" tooltip="Vocal"/>
              </a:rPr>
              <a:t>vocal</a:t>
            </a:r>
            <a:r>
              <a:rPr lang="en-US" sz="1200" dirty="0"/>
              <a:t> tract and </a:t>
            </a:r>
            <a:r>
              <a:rPr lang="en-US" sz="1200" dirty="0">
                <a:hlinkClick r:id="rId4" tooltip="Auditory system"/>
              </a:rPr>
              <a:t>auditory</a:t>
            </a:r>
            <a:r>
              <a:rPr lang="en-US" sz="1200" dirty="0"/>
              <a:t> channel. </a:t>
            </a:r>
            <a:r>
              <a:rPr lang="en-US" sz="1200" dirty="0" err="1"/>
              <a:t>Hockett</a:t>
            </a:r>
            <a:r>
              <a:rPr lang="en-US" sz="1200" dirty="0"/>
              <a:t> viewed this as an advantage for human </a:t>
            </a:r>
            <a:r>
              <a:rPr lang="en-US" sz="1200" dirty="0">
                <a:hlinkClick r:id="rId5" tooltip="Primates"/>
              </a:rPr>
              <a:t>primates</a:t>
            </a:r>
            <a:r>
              <a:rPr lang="en-US" sz="1200" dirty="0"/>
              <a:t> because it allowed for the ability to participate in other activities while simultaneously communicating through spoken language.</a:t>
            </a:r>
          </a:p>
          <a:p>
            <a:pPr lvl="0"/>
            <a:r>
              <a:rPr lang="en-US" sz="1200" dirty="0">
                <a:hlinkClick r:id="rId6" tooltip="Broadcast transmission and directional reception (page does not exist)"/>
              </a:rPr>
              <a:t>Broadcast transmission and directional reception</a:t>
            </a:r>
            <a:r>
              <a:rPr lang="en-US" sz="1200" dirty="0"/>
              <a:t>: All human language can be heard if it is within range of another person’s auditory channel. Additionally, a listener has the ability to determine the source of a sound by </a:t>
            </a:r>
            <a:r>
              <a:rPr lang="en-US" sz="1200" dirty="0">
                <a:hlinkClick r:id="rId7" tooltip="Binaural direction (page does not exist)"/>
              </a:rPr>
              <a:t>binaural direction</a:t>
            </a:r>
            <a:r>
              <a:rPr lang="en-US" sz="1200" dirty="0"/>
              <a:t> finding.</a:t>
            </a:r>
          </a:p>
          <a:p>
            <a:pPr lvl="0"/>
            <a:r>
              <a:rPr lang="en-US" sz="1200" dirty="0">
                <a:hlinkClick r:id="rId8" tooltip="Rapid Fading (transitoriness) (page does not exist)"/>
              </a:rPr>
              <a:t>Rapid Fading (transitoriness)</a:t>
            </a:r>
            <a:r>
              <a:rPr lang="en-US" sz="1200" dirty="0"/>
              <a:t>: Wave forms of human language dissipate over time and do not persist. A hearer can only receive specific auditory information at the time it is spoken.</a:t>
            </a:r>
          </a:p>
          <a:p>
            <a:pPr lvl="0"/>
            <a:r>
              <a:rPr lang="en-US" sz="1200" dirty="0">
                <a:solidFill>
                  <a:srgbClr val="0000FF"/>
                </a:solidFill>
              </a:rPr>
              <a:t>Interchangeability</a:t>
            </a:r>
            <a:r>
              <a:rPr lang="en-US" sz="1200" dirty="0">
                <a:solidFill>
                  <a:schemeClr val="accent5"/>
                </a:solidFill>
              </a:rPr>
              <a:t>:</a:t>
            </a:r>
            <a:r>
              <a:rPr lang="en-US" sz="1200" dirty="0"/>
              <a:t> A person has the ability to speak and hear the same </a:t>
            </a:r>
            <a:r>
              <a:rPr lang="en-US" sz="1200" dirty="0">
                <a:hlinkClick r:id="rId9" tooltip="Signaling theory"/>
              </a:rPr>
              <a:t>signal</a:t>
            </a:r>
            <a:r>
              <a:rPr lang="en-US" sz="1200" dirty="0"/>
              <a:t>. Anything that a person is able to hear can be reproduced in spoken language.</a:t>
            </a:r>
          </a:p>
          <a:p>
            <a:pPr lvl="0"/>
            <a:r>
              <a:rPr lang="en-US" sz="1200" dirty="0">
                <a:hlinkClick r:id="rId10" tooltip="Total Feedback (page does not exist)"/>
              </a:rPr>
              <a:t>Total Feedback</a:t>
            </a:r>
            <a:r>
              <a:rPr lang="en-US" sz="1200" dirty="0"/>
              <a:t>: Speakers can hear themselves speak and monitor their </a:t>
            </a:r>
            <a:r>
              <a:rPr lang="en-US" sz="1200" dirty="0">
                <a:hlinkClick r:id="rId11" tooltip="Speech production"/>
              </a:rPr>
              <a:t>speech production</a:t>
            </a:r>
            <a:r>
              <a:rPr lang="en-US" sz="1200" dirty="0"/>
              <a:t> and internalize what they are producing by language.</a:t>
            </a:r>
          </a:p>
          <a:p>
            <a:pPr lvl="0"/>
            <a:r>
              <a:rPr lang="en-US" sz="1200" dirty="0">
                <a:solidFill>
                  <a:srgbClr val="0000FF"/>
                </a:solidFill>
              </a:rPr>
              <a:t>Specialization:</a:t>
            </a:r>
            <a:r>
              <a:rPr lang="en-US" sz="1200" dirty="0"/>
              <a:t> Human language sounds are specialized for communication. When dogs pant it is to cool themselves off. When humans speak, it is to transmit information.</a:t>
            </a:r>
          </a:p>
          <a:p>
            <a:pPr lvl="0"/>
            <a:r>
              <a:rPr lang="en-US" sz="1200" dirty="0">
                <a:hlinkClick r:id="rId12" tooltip="Semanticity"/>
              </a:rPr>
              <a:t>Semanticity</a:t>
            </a:r>
            <a:r>
              <a:rPr lang="en-US" sz="1200" dirty="0"/>
              <a:t>: Specific signals can be matched with a specific </a:t>
            </a:r>
            <a:r>
              <a:rPr lang="en-US" sz="1200" dirty="0">
                <a:hlinkClick r:id="rId13" tooltip="Meaning (linguistics)"/>
              </a:rPr>
              <a:t>meaning</a:t>
            </a:r>
            <a:r>
              <a:rPr lang="en-US" sz="1200" dirty="0"/>
              <a:t>.</a:t>
            </a:r>
          </a:p>
          <a:p>
            <a:pPr lvl="0"/>
            <a:r>
              <a:rPr lang="en-US" sz="1200" dirty="0">
                <a:hlinkClick r:id="rId14" tooltip="Arbitrariness"/>
              </a:rPr>
              <a:t>Arbitrariness</a:t>
            </a:r>
            <a:r>
              <a:rPr lang="en-US" sz="1200" dirty="0"/>
              <a:t>: There is no limitation to what can be communicated about and no specific or necessary connection between the sounds used and the message being sent.</a:t>
            </a:r>
          </a:p>
          <a:p>
            <a:pPr lvl="0"/>
            <a:r>
              <a:rPr lang="en-US" sz="1200" dirty="0">
                <a:hlinkClick r:id="rId15" tooltip="Discrete mathematics"/>
              </a:rPr>
              <a:t>Discreteness</a:t>
            </a:r>
            <a:r>
              <a:rPr lang="en-US" sz="1200" dirty="0"/>
              <a:t>: </a:t>
            </a:r>
            <a:r>
              <a:rPr lang="en-US" sz="1200" dirty="0">
                <a:hlinkClick r:id="rId16" tooltip="Phonemes"/>
              </a:rPr>
              <a:t>Phonemes</a:t>
            </a:r>
            <a:r>
              <a:rPr lang="en-US" sz="1200" dirty="0"/>
              <a:t> can be placed in distinct categories which differentiate them from one another, like the distinct sound of /p/ versus /b/.</a:t>
            </a:r>
          </a:p>
          <a:p>
            <a:pPr lvl="0"/>
            <a:r>
              <a:rPr lang="en-US" sz="1200" dirty="0">
                <a:hlinkClick r:id="rId17" tooltip="Displacement (linguistics)"/>
              </a:rPr>
              <a:t>Displacement</a:t>
            </a:r>
            <a:r>
              <a:rPr lang="en-US" sz="1200" dirty="0"/>
              <a:t>: People can refer to things in space and time and communicate about things that are not present.</a:t>
            </a:r>
          </a:p>
          <a:p>
            <a:pPr lvl="0"/>
            <a:r>
              <a:rPr lang="en-US" sz="1200" dirty="0">
                <a:hlinkClick r:id="rId18" tooltip="Productivity (linguistics)"/>
              </a:rPr>
              <a:t>Productivity</a:t>
            </a:r>
            <a:r>
              <a:rPr lang="en-US" sz="1200" dirty="0"/>
              <a:t>: People can create new and unique meanings of utterances from previously existing utterances and sounds.</a:t>
            </a:r>
          </a:p>
          <a:p>
            <a:pPr lvl="0"/>
            <a:r>
              <a:rPr lang="en-US" sz="1200" dirty="0">
                <a:hlinkClick r:id="rId19" tooltip="Traditional Transmission"/>
              </a:rPr>
              <a:t>Traditional Transmission</a:t>
            </a:r>
            <a:r>
              <a:rPr lang="en-US" sz="1200" dirty="0"/>
              <a:t>: Human language is not completely </a:t>
            </a:r>
            <a:r>
              <a:rPr lang="en-US" sz="1200" dirty="0">
                <a:hlinkClick r:id="rId20" tooltip="Innate"/>
              </a:rPr>
              <a:t>innate</a:t>
            </a:r>
            <a:r>
              <a:rPr lang="en-US" sz="1200" dirty="0"/>
              <a:t>, and acquisition depends in part on the learning of a language.</a:t>
            </a:r>
          </a:p>
          <a:p>
            <a:pPr lvl="0"/>
            <a:r>
              <a:rPr lang="en-US" sz="1200" dirty="0">
                <a:hlinkClick r:id="rId21" tooltip="Duality of patterning"/>
              </a:rPr>
              <a:t>Duality of patterning</a:t>
            </a:r>
            <a:r>
              <a:rPr lang="en-US" sz="1200" dirty="0"/>
              <a:t>: Meaningless phonic segments (</a:t>
            </a:r>
            <a:r>
              <a:rPr lang="en-US" sz="1200" dirty="0">
                <a:hlinkClick r:id="rId22" tooltip="Phoneme"/>
              </a:rPr>
              <a:t>phonemes</a:t>
            </a:r>
            <a:r>
              <a:rPr lang="en-US" sz="1200" dirty="0"/>
              <a:t>) are combined to make meaningful words, which, in turn, are combined again to make sentences.</a:t>
            </a:r>
          </a:p>
          <a:p>
            <a:pPr marL="0" indent="0">
              <a:buNone/>
            </a:pPr>
            <a:r>
              <a:rPr lang="en-US" sz="1200" dirty="0"/>
              <a:t> </a:t>
            </a:r>
          </a:p>
          <a:p>
            <a:endParaRPr lang="en-US" sz="1200" dirty="0"/>
          </a:p>
        </p:txBody>
      </p:sp>
    </p:spTree>
    <p:extLst>
      <p:ext uri="{BB962C8B-B14F-4D97-AF65-F5344CB8AC3E}">
        <p14:creationId xmlns:p14="http://schemas.microsoft.com/office/powerpoint/2010/main" val="76999137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p:nvPr/>
        </p:nvSpPr>
        <p:spPr>
          <a:xfrm>
            <a:off x="628650" y="80435"/>
            <a:ext cx="7886700" cy="1767600"/>
          </a:xfrm>
          <a:prstGeom prst="rect">
            <a:avLst/>
          </a:prstGeom>
          <a:noFill/>
          <a:ln>
            <a:noFill/>
          </a:ln>
        </p:spPr>
        <p:txBody>
          <a:bodyPr lIns="91425" tIns="45700" rIns="91425" bIns="45700" anchor="ctr" anchorCtr="0">
            <a:noAutofit/>
          </a:bodyPr>
          <a:lstStyle/>
          <a:p>
            <a:pPr lvl="0" rtl="0">
              <a:lnSpc>
                <a:spcPct val="90000"/>
              </a:lnSpc>
              <a:spcBef>
                <a:spcPts val="0"/>
              </a:spcBef>
              <a:buNone/>
            </a:pPr>
            <a:r>
              <a:rPr lang="en-US" sz="3300" dirty="0" smtClean="0">
                <a:latin typeface="Quattrocento"/>
                <a:ea typeface="Quattrocento"/>
                <a:cs typeface="Quattrocento"/>
                <a:sym typeface="Quattrocento"/>
              </a:rPr>
              <a:t>From </a:t>
            </a:r>
            <a:r>
              <a:rPr lang="en" sz="3300" dirty="0" smtClean="0">
                <a:latin typeface="Quattrocento"/>
                <a:ea typeface="Quattrocento"/>
                <a:cs typeface="Quattrocento"/>
                <a:sym typeface="Quattrocento"/>
              </a:rPr>
              <a:t>A</a:t>
            </a:r>
            <a:r>
              <a:rPr lang="en-US" sz="3300" dirty="0" smtClean="0">
                <a:latin typeface="Quattrocento"/>
                <a:ea typeface="Quattrocento"/>
                <a:cs typeface="Quattrocento"/>
                <a:sym typeface="Quattrocento"/>
              </a:rPr>
              <a:t>GI to AGI</a:t>
            </a:r>
            <a:endParaRPr lang="en" sz="3300" dirty="0">
              <a:latin typeface="Quattrocento"/>
              <a:ea typeface="Quattrocento"/>
              <a:cs typeface="Quattrocento"/>
              <a:sym typeface="Quattrocento"/>
            </a:endParaRPr>
          </a:p>
        </p:txBody>
      </p:sp>
      <p:pic>
        <p:nvPicPr>
          <p:cNvPr id="129" name="Shape 129"/>
          <p:cNvPicPr preferRelativeResize="0"/>
          <p:nvPr/>
        </p:nvPicPr>
        <p:blipFill rotWithShape="1">
          <a:blip r:embed="rId3">
            <a:alphaModFix/>
          </a:blip>
          <a:srcRect l="27293" t="9165" r="26918" b="9434"/>
          <a:stretch/>
        </p:blipFill>
        <p:spPr>
          <a:xfrm>
            <a:off x="463550" y="1733999"/>
            <a:ext cx="2536425" cy="3381899"/>
          </a:xfrm>
          <a:prstGeom prst="rect">
            <a:avLst/>
          </a:prstGeom>
          <a:noFill/>
          <a:ln>
            <a:noFill/>
          </a:ln>
        </p:spPr>
      </p:pic>
      <p:pic>
        <p:nvPicPr>
          <p:cNvPr id="130" name="Shape 130"/>
          <p:cNvPicPr preferRelativeResize="0"/>
          <p:nvPr/>
        </p:nvPicPr>
        <p:blipFill>
          <a:blip r:embed="rId4">
            <a:alphaModFix/>
          </a:blip>
          <a:stretch>
            <a:fillRect/>
          </a:stretch>
        </p:blipFill>
        <p:spPr>
          <a:xfrm>
            <a:off x="3907075" y="1734000"/>
            <a:ext cx="4509225" cy="3381899"/>
          </a:xfrm>
          <a:prstGeom prst="rect">
            <a:avLst/>
          </a:prstGeom>
          <a:noFill/>
          <a:ln>
            <a:noFill/>
          </a:ln>
        </p:spPr>
      </p:pic>
      <p:cxnSp>
        <p:nvCxnSpPr>
          <p:cNvPr id="131" name="Shape 131"/>
          <p:cNvCxnSpPr/>
          <p:nvPr/>
        </p:nvCxnSpPr>
        <p:spPr>
          <a:xfrm flipH="1">
            <a:off x="3414500" y="1696667"/>
            <a:ext cx="8700" cy="4610400"/>
          </a:xfrm>
          <a:prstGeom prst="straightConnector1">
            <a:avLst/>
          </a:prstGeom>
          <a:noFill/>
          <a:ln w="9525" cap="flat" cmpd="sng">
            <a:solidFill>
              <a:schemeClr val="dk2"/>
            </a:solidFill>
            <a:prstDash val="solid"/>
            <a:round/>
            <a:headEnd type="none" w="lg" len="lg"/>
            <a:tailEnd type="none" w="lg" len="lg"/>
          </a:ln>
        </p:spPr>
      </p:cxnSp>
      <p:sp>
        <p:nvSpPr>
          <p:cNvPr id="132" name="Shape 132"/>
          <p:cNvSpPr txBox="1"/>
          <p:nvPr/>
        </p:nvSpPr>
        <p:spPr>
          <a:xfrm>
            <a:off x="315475" y="5232567"/>
            <a:ext cx="1476900" cy="498000"/>
          </a:xfrm>
          <a:prstGeom prst="rect">
            <a:avLst/>
          </a:prstGeom>
          <a:noFill/>
          <a:ln>
            <a:noFill/>
          </a:ln>
        </p:spPr>
        <p:txBody>
          <a:bodyPr lIns="91425" tIns="91425" rIns="91425" bIns="91425" anchor="t" anchorCtr="0">
            <a:noAutofit/>
          </a:bodyPr>
          <a:lstStyle/>
          <a:p>
            <a:pPr lvl="0">
              <a:spcBef>
                <a:spcPts val="0"/>
              </a:spcBef>
              <a:buNone/>
            </a:pPr>
            <a:r>
              <a:rPr lang="en" sz="1200">
                <a:latin typeface="Quattrocento"/>
                <a:ea typeface="Quattrocento"/>
                <a:cs typeface="Quattrocento"/>
                <a:sym typeface="Quattrocento"/>
              </a:rPr>
              <a:t>simulation</a:t>
            </a:r>
          </a:p>
        </p:txBody>
      </p:sp>
      <p:sp>
        <p:nvSpPr>
          <p:cNvPr id="133" name="Shape 133"/>
          <p:cNvSpPr txBox="1"/>
          <p:nvPr/>
        </p:nvSpPr>
        <p:spPr>
          <a:xfrm>
            <a:off x="3863025" y="5232567"/>
            <a:ext cx="14769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real world</a:t>
            </a:r>
          </a:p>
        </p:txBody>
      </p:sp>
      <p:sp>
        <p:nvSpPr>
          <p:cNvPr id="134" name="Shape 134"/>
          <p:cNvSpPr txBox="1"/>
          <p:nvPr/>
        </p:nvSpPr>
        <p:spPr>
          <a:xfrm>
            <a:off x="315475" y="5615800"/>
            <a:ext cx="1476900" cy="498000"/>
          </a:xfrm>
          <a:prstGeom prst="rect">
            <a:avLst/>
          </a:prstGeom>
          <a:noFill/>
          <a:ln>
            <a:noFill/>
          </a:ln>
        </p:spPr>
        <p:txBody>
          <a:bodyPr lIns="91425" tIns="91425" rIns="91425" bIns="91425" anchor="t" anchorCtr="0">
            <a:noAutofit/>
          </a:bodyPr>
          <a:lstStyle/>
          <a:p>
            <a:pPr lvl="0" rtl="0">
              <a:spcBef>
                <a:spcPts val="0"/>
              </a:spcBef>
              <a:buNone/>
            </a:pPr>
            <a:r>
              <a:rPr lang="en" sz="1200" dirty="0">
                <a:latin typeface="Quattrocento"/>
                <a:ea typeface="Quattrocento"/>
                <a:cs typeface="Quattrocento"/>
                <a:sym typeface="Quattrocento"/>
              </a:rPr>
              <a:t>fully observable</a:t>
            </a:r>
          </a:p>
        </p:txBody>
      </p:sp>
      <p:sp>
        <p:nvSpPr>
          <p:cNvPr id="135" name="Shape 135"/>
          <p:cNvSpPr txBox="1"/>
          <p:nvPr/>
        </p:nvSpPr>
        <p:spPr>
          <a:xfrm>
            <a:off x="3863025" y="5615800"/>
            <a:ext cx="14769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uncertainty</a:t>
            </a:r>
          </a:p>
        </p:txBody>
      </p:sp>
      <p:sp>
        <p:nvSpPr>
          <p:cNvPr id="136" name="Shape 136"/>
          <p:cNvSpPr txBox="1"/>
          <p:nvPr/>
        </p:nvSpPr>
        <p:spPr>
          <a:xfrm>
            <a:off x="1979287" y="5232568"/>
            <a:ext cx="14769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short horizon</a:t>
            </a:r>
          </a:p>
        </p:txBody>
      </p:sp>
      <p:sp>
        <p:nvSpPr>
          <p:cNvPr id="137" name="Shape 137"/>
          <p:cNvSpPr txBox="1"/>
          <p:nvPr/>
        </p:nvSpPr>
        <p:spPr>
          <a:xfrm>
            <a:off x="6070550" y="5232567"/>
            <a:ext cx="21060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extended timescale</a:t>
            </a:r>
          </a:p>
        </p:txBody>
      </p:sp>
      <p:sp>
        <p:nvSpPr>
          <p:cNvPr id="138" name="Shape 138"/>
          <p:cNvSpPr txBox="1"/>
          <p:nvPr/>
        </p:nvSpPr>
        <p:spPr>
          <a:xfrm>
            <a:off x="1979287" y="5615800"/>
            <a:ext cx="14769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single agent</a:t>
            </a:r>
          </a:p>
        </p:txBody>
      </p:sp>
      <p:sp>
        <p:nvSpPr>
          <p:cNvPr id="139" name="Shape 139"/>
          <p:cNvSpPr txBox="1"/>
          <p:nvPr/>
        </p:nvSpPr>
        <p:spPr>
          <a:xfrm>
            <a:off x="6073275" y="5615800"/>
            <a:ext cx="2163900" cy="498000"/>
          </a:xfrm>
          <a:prstGeom prst="rect">
            <a:avLst/>
          </a:prstGeom>
          <a:noFill/>
          <a:ln>
            <a:noFill/>
          </a:ln>
        </p:spPr>
        <p:txBody>
          <a:bodyPr lIns="91425" tIns="91425" rIns="91425" bIns="91425" anchor="t" anchorCtr="0">
            <a:noAutofit/>
          </a:bodyPr>
          <a:lstStyle/>
          <a:p>
            <a:pPr lvl="0" rtl="0">
              <a:spcBef>
                <a:spcPts val="0"/>
              </a:spcBef>
              <a:buNone/>
            </a:pPr>
            <a:r>
              <a:rPr lang="en" sz="1200">
                <a:latin typeface="Quattrocento"/>
                <a:ea typeface="Quattrocento"/>
                <a:cs typeface="Quattrocento"/>
                <a:sym typeface="Quattrocento"/>
              </a:rPr>
              <a:t>massively distributed</a:t>
            </a:r>
          </a:p>
        </p:txBody>
      </p:sp>
    </p:spTree>
    <p:extLst>
      <p:ext uri="{BB962C8B-B14F-4D97-AF65-F5344CB8AC3E}">
        <p14:creationId xmlns:p14="http://schemas.microsoft.com/office/powerpoint/2010/main" val="158197248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5" grpId="0"/>
      <p:bldP spid="137" grpId="0"/>
      <p:bldP spid="13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57200" y="-295628"/>
            <a:ext cx="8229600" cy="1143000"/>
          </a:xfrm>
        </p:spPr>
        <p:txBody>
          <a:bodyPr>
            <a:normAutofit/>
          </a:bodyPr>
          <a:lstStyle/>
          <a:p>
            <a:r>
              <a:rPr lang="en-US" sz="3200" dirty="0" smtClean="0"/>
              <a:t>Ontogeny of Intelligence</a:t>
            </a:r>
            <a:endParaRPr lang="en-US" sz="3200" dirty="0"/>
          </a:p>
        </p:txBody>
      </p:sp>
      <p:sp>
        <p:nvSpPr>
          <p:cNvPr id="4" name="Slide Number Placeholder 3"/>
          <p:cNvSpPr>
            <a:spLocks noGrp="1"/>
          </p:cNvSpPr>
          <p:nvPr>
            <p:ph type="sldNum" sz="quarter" idx="12"/>
          </p:nvPr>
        </p:nvSpPr>
        <p:spPr/>
        <p:txBody>
          <a:bodyPr/>
          <a:lstStyle/>
          <a:p>
            <a:fld id="{26F02224-B58C-7940-BA9B-259C38A8F6C8}" type="slidenum">
              <a:rPr lang="en-US" smtClean="0">
                <a:solidFill>
                  <a:prstClr val="black">
                    <a:tint val="75000"/>
                  </a:prstClr>
                </a:solidFill>
                <a:latin typeface="Calibri"/>
              </a:rPr>
              <a:pPr/>
              <a:t>54</a:t>
            </a:fld>
            <a:endParaRPr lang="en-US" dirty="0">
              <a:solidFill>
                <a:prstClr val="black">
                  <a:tint val="75000"/>
                </a:prstClr>
              </a:solidFill>
              <a:latin typeface="Calibri"/>
            </a:endParaRPr>
          </a:p>
        </p:txBody>
      </p:sp>
      <p:pic>
        <p:nvPicPr>
          <p:cNvPr id="3" name="Picture 2" descr="mother_teach.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60231" y="700343"/>
            <a:ext cx="3383240" cy="2299546"/>
          </a:xfrm>
          <a:prstGeom prst="rect">
            <a:avLst/>
          </a:prstGeom>
        </p:spPr>
      </p:pic>
      <p:grpSp>
        <p:nvGrpSpPr>
          <p:cNvPr id="5" name="Group 4"/>
          <p:cNvGrpSpPr/>
          <p:nvPr/>
        </p:nvGrpSpPr>
        <p:grpSpPr>
          <a:xfrm>
            <a:off x="236425" y="674137"/>
            <a:ext cx="4467592" cy="2435774"/>
            <a:chOff x="29230" y="1624662"/>
            <a:chExt cx="8762986" cy="4540896"/>
          </a:xfrm>
        </p:grpSpPr>
        <p:grpSp>
          <p:nvGrpSpPr>
            <p:cNvPr id="6" name="Group 5"/>
            <p:cNvGrpSpPr/>
            <p:nvPr/>
          </p:nvGrpSpPr>
          <p:grpSpPr>
            <a:xfrm>
              <a:off x="29230" y="1972409"/>
              <a:ext cx="4364857" cy="3706368"/>
              <a:chOff x="248200" y="1987008"/>
              <a:chExt cx="4364857" cy="3706368"/>
            </a:xfrm>
          </p:grpSpPr>
          <p:pic>
            <p:nvPicPr>
              <p:cNvPr id="9" name="Picture 8" descr="baby-cradl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200" y="1987008"/>
                <a:ext cx="4230624" cy="3706368"/>
              </a:xfrm>
              <a:prstGeom prst="rect">
                <a:avLst/>
              </a:prstGeom>
            </p:spPr>
          </p:pic>
          <p:sp>
            <p:nvSpPr>
              <p:cNvPr id="10" name="Rectangle 9"/>
              <p:cNvSpPr/>
              <p:nvPr/>
            </p:nvSpPr>
            <p:spPr>
              <a:xfrm>
                <a:off x="3751758" y="1987008"/>
                <a:ext cx="861299" cy="8452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800">
                  <a:solidFill>
                    <a:srgbClr val="FF0000"/>
                  </a:solidFill>
                  <a:latin typeface="Calibri"/>
                </a:endParaRPr>
              </a:p>
            </p:txBody>
          </p:sp>
        </p:grpSp>
        <p:pic>
          <p:nvPicPr>
            <p:cNvPr id="7" name="Picture 6" descr="baby1-1.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5023" y="1624662"/>
              <a:ext cx="3887193" cy="2186546"/>
            </a:xfrm>
            <a:prstGeom prst="rect">
              <a:avLst/>
            </a:prstGeom>
          </p:spPr>
        </p:pic>
        <p:pic>
          <p:nvPicPr>
            <p:cNvPr id="8" name="Picture 7" descr="bab1-2.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90776" y="3970998"/>
              <a:ext cx="3901440" cy="2194560"/>
            </a:xfrm>
            <a:prstGeom prst="rect">
              <a:avLst/>
            </a:prstGeom>
          </p:spPr>
        </p:pic>
      </p:grpSp>
      <p:pic>
        <p:nvPicPr>
          <p:cNvPr id="19" name="Picture 18" descr="Screen Shot 2017-12-08 at 1.01.13 P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36425" y="3478020"/>
            <a:ext cx="5829300" cy="3107863"/>
          </a:xfrm>
          <a:prstGeom prst="rect">
            <a:avLst/>
          </a:prstGeom>
        </p:spPr>
      </p:pic>
      <p:sp>
        <p:nvSpPr>
          <p:cNvPr id="20" name="TextBox 19"/>
          <p:cNvSpPr txBox="1"/>
          <p:nvPr/>
        </p:nvSpPr>
        <p:spPr>
          <a:xfrm>
            <a:off x="1412501" y="3148784"/>
            <a:ext cx="2972764" cy="400110"/>
          </a:xfrm>
          <a:prstGeom prst="rect">
            <a:avLst/>
          </a:prstGeom>
          <a:noFill/>
        </p:spPr>
        <p:txBody>
          <a:bodyPr wrap="none" rtlCol="0">
            <a:spAutoFit/>
          </a:bodyPr>
          <a:lstStyle/>
          <a:p>
            <a:pPr algn="l" defTabSz="457200" fontAlgn="auto">
              <a:spcBef>
                <a:spcPts val="0"/>
              </a:spcBef>
              <a:spcAft>
                <a:spcPts val="0"/>
              </a:spcAft>
            </a:pPr>
            <a:r>
              <a:rPr lang="en-US" sz="2000" dirty="0" smtClean="0">
                <a:solidFill>
                  <a:srgbClr val="FF0000"/>
                </a:solidFill>
                <a:latin typeface="Calibri"/>
                <a:ea typeface="+mn-ea"/>
                <a:cs typeface="+mn-cs"/>
              </a:rPr>
              <a:t>Perception and Interaction</a:t>
            </a:r>
            <a:endParaRPr lang="en-US" sz="2000" dirty="0">
              <a:solidFill>
                <a:srgbClr val="FF0000"/>
              </a:solidFill>
              <a:latin typeface="Calibri"/>
              <a:ea typeface="+mn-ea"/>
              <a:cs typeface="+mn-cs"/>
            </a:endParaRPr>
          </a:p>
        </p:txBody>
      </p:sp>
      <p:sp>
        <p:nvSpPr>
          <p:cNvPr id="21" name="TextBox 20"/>
          <p:cNvSpPr txBox="1"/>
          <p:nvPr/>
        </p:nvSpPr>
        <p:spPr>
          <a:xfrm>
            <a:off x="6324900" y="3148784"/>
            <a:ext cx="1176774" cy="400110"/>
          </a:xfrm>
          <a:prstGeom prst="rect">
            <a:avLst/>
          </a:prstGeom>
          <a:noFill/>
        </p:spPr>
        <p:txBody>
          <a:bodyPr wrap="none" rtlCol="0">
            <a:spAutoFit/>
          </a:bodyPr>
          <a:lstStyle/>
          <a:p>
            <a:pPr algn="l" defTabSz="457200" fontAlgn="auto">
              <a:spcBef>
                <a:spcPts val="0"/>
              </a:spcBef>
              <a:spcAft>
                <a:spcPts val="0"/>
              </a:spcAft>
            </a:pPr>
            <a:r>
              <a:rPr lang="en-US" sz="2000" dirty="0" smtClean="0">
                <a:solidFill>
                  <a:srgbClr val="FF0000"/>
                </a:solidFill>
                <a:latin typeface="Calibri"/>
                <a:ea typeface="+mn-ea"/>
                <a:cs typeface="+mn-cs"/>
              </a:rPr>
              <a:t>Language</a:t>
            </a:r>
            <a:r>
              <a:rPr lang="en-US" sz="2000" dirty="0" smtClean="0">
                <a:solidFill>
                  <a:prstClr val="black"/>
                </a:solidFill>
                <a:latin typeface="Calibri"/>
                <a:ea typeface="+mn-ea"/>
                <a:cs typeface="+mn-cs"/>
              </a:rPr>
              <a:t> </a:t>
            </a:r>
            <a:endParaRPr lang="en-US" sz="2000" dirty="0">
              <a:solidFill>
                <a:prstClr val="black"/>
              </a:solidFill>
              <a:latin typeface="Calibri"/>
              <a:ea typeface="+mn-ea"/>
              <a:cs typeface="+mn-cs"/>
            </a:endParaRPr>
          </a:p>
        </p:txBody>
      </p:sp>
      <p:sp>
        <p:nvSpPr>
          <p:cNvPr id="22" name="TextBox 21"/>
          <p:cNvSpPr txBox="1"/>
          <p:nvPr/>
        </p:nvSpPr>
        <p:spPr>
          <a:xfrm>
            <a:off x="6176521" y="4405706"/>
            <a:ext cx="2967479" cy="1200328"/>
          </a:xfrm>
          <a:prstGeom prst="rect">
            <a:avLst/>
          </a:prstGeom>
          <a:noFill/>
        </p:spPr>
        <p:txBody>
          <a:bodyPr wrap="none" rtlCol="0">
            <a:spAutoFit/>
          </a:bodyPr>
          <a:lstStyle/>
          <a:p>
            <a:pPr algn="l" defTabSz="457200" fontAlgn="auto">
              <a:spcBef>
                <a:spcPts val="0"/>
              </a:spcBef>
              <a:spcAft>
                <a:spcPts val="0"/>
              </a:spcAft>
            </a:pPr>
            <a:r>
              <a:rPr lang="en-US" sz="2400" dirty="0" smtClean="0">
                <a:solidFill>
                  <a:prstClr val="black"/>
                </a:solidFill>
                <a:latin typeface="Calibri"/>
                <a:ea typeface="+mn-ea"/>
                <a:cs typeface="+mn-cs"/>
              </a:rPr>
              <a:t>Turing (1950)</a:t>
            </a:r>
          </a:p>
          <a:p>
            <a:pPr algn="l" defTabSz="457200" fontAlgn="auto">
              <a:spcBef>
                <a:spcPts val="0"/>
              </a:spcBef>
              <a:spcAft>
                <a:spcPts val="0"/>
              </a:spcAft>
            </a:pPr>
            <a:r>
              <a:rPr lang="en-US" sz="2400" dirty="0" smtClean="0">
                <a:solidFill>
                  <a:prstClr val="black"/>
                </a:solidFill>
                <a:latin typeface="Calibri"/>
                <a:ea typeface="+mn-ea"/>
                <a:cs typeface="+mn-cs"/>
              </a:rPr>
              <a:t>Computing Machinery</a:t>
            </a:r>
          </a:p>
          <a:p>
            <a:pPr algn="l" defTabSz="457200" fontAlgn="auto">
              <a:spcBef>
                <a:spcPts val="0"/>
              </a:spcBef>
              <a:spcAft>
                <a:spcPts val="0"/>
              </a:spcAft>
            </a:pPr>
            <a:r>
              <a:rPr lang="en-US" sz="2400" dirty="0" smtClean="0">
                <a:solidFill>
                  <a:prstClr val="black"/>
                </a:solidFill>
                <a:latin typeface="Calibri"/>
                <a:ea typeface="+mn-ea"/>
                <a:cs typeface="+mn-cs"/>
              </a:rPr>
              <a:t>And Intelligence</a:t>
            </a:r>
            <a:endParaRPr lang="en-US" sz="2400" dirty="0">
              <a:solidFill>
                <a:prstClr val="black"/>
              </a:solidFill>
              <a:latin typeface="Calibri"/>
              <a:ea typeface="+mn-ea"/>
              <a:cs typeface="+mn-cs"/>
            </a:endParaRPr>
          </a:p>
        </p:txBody>
      </p:sp>
    </p:spTree>
    <p:extLst>
      <p:ext uri="{BB962C8B-B14F-4D97-AF65-F5344CB8AC3E}">
        <p14:creationId xmlns:p14="http://schemas.microsoft.com/office/powerpoint/2010/main" val="316652618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askonomy:…"/>
          <p:cNvSpPr txBox="1">
            <a:spLocks noGrp="1"/>
          </p:cNvSpPr>
          <p:nvPr>
            <p:ph type="ctrTitle"/>
          </p:nvPr>
        </p:nvSpPr>
        <p:spPr>
          <a:prstGeom prst="rect">
            <a:avLst/>
          </a:prstGeom>
        </p:spPr>
        <p:txBody>
          <a:bodyPr>
            <a:normAutofit fontScale="90000"/>
          </a:bodyPr>
          <a:lstStyle/>
          <a:p>
            <a:pPr algn="l">
              <a:defRPr>
                <a:latin typeface="Futura Bold"/>
                <a:ea typeface="Futura Bold"/>
                <a:cs typeface="Futura Bold"/>
                <a:sym typeface="Futura Bold"/>
              </a:defRPr>
            </a:pPr>
            <a:r>
              <a:rPr b="1" dirty="0">
                <a:latin typeface="Helvetica"/>
                <a:cs typeface="Helvetica"/>
              </a:rPr>
              <a:t>Taskonomy</a:t>
            </a:r>
            <a:r>
              <a:rPr dirty="0">
                <a:latin typeface="Helvetica"/>
                <a:cs typeface="Helvetica"/>
              </a:rPr>
              <a:t>: </a:t>
            </a:r>
          </a:p>
          <a:p>
            <a:pPr algn="l">
              <a:defRPr sz="9000">
                <a:latin typeface="Futura"/>
                <a:ea typeface="Futura"/>
                <a:cs typeface="Futura"/>
                <a:sym typeface="Futura"/>
              </a:defRPr>
            </a:pPr>
            <a:r>
              <a:rPr sz="4900" dirty="0">
                <a:latin typeface="Helvetica"/>
                <a:cs typeface="Helvetica"/>
              </a:rPr>
              <a:t>Disentangling Task Transfer Learning</a:t>
            </a:r>
          </a:p>
        </p:txBody>
      </p:sp>
      <p:sp>
        <p:nvSpPr>
          <p:cNvPr id="183" name="Amir Zamir, Sasha Sax, William Shen, Leonidas Guibas, Jitendra Malik, Silvio Savarese"/>
          <p:cNvSpPr txBox="1">
            <a:spLocks noGrp="1"/>
          </p:cNvSpPr>
          <p:nvPr>
            <p:ph type="subTitle" sz="quarter" idx="1"/>
          </p:nvPr>
        </p:nvSpPr>
        <p:spPr>
          <a:xfrm>
            <a:off x="661701" y="4162944"/>
            <a:ext cx="6337368" cy="793751"/>
          </a:xfrm>
          <a:prstGeom prst="rect">
            <a:avLst/>
          </a:prstGeom>
        </p:spPr>
        <p:txBody>
          <a:bodyPr>
            <a:normAutofit/>
          </a:bodyPr>
          <a:lstStyle>
            <a:lvl1pPr algn="l">
              <a:defRPr sz="3600">
                <a:latin typeface="Futura"/>
                <a:ea typeface="Futura"/>
                <a:cs typeface="Futura"/>
                <a:sym typeface="Futura"/>
              </a:defRPr>
            </a:lvl1pPr>
          </a:lstStyle>
          <a:p>
            <a:r>
              <a:rPr sz="2000" dirty="0">
                <a:latin typeface="Helvetica"/>
                <a:cs typeface="Helvetica"/>
              </a:rPr>
              <a:t>Amir Zamir, Sasha Sax, William Shen, Leonidas Guibas, Jitendra Malik, Silvio Savarese</a:t>
            </a:r>
          </a:p>
        </p:txBody>
      </p:sp>
      <p:sp>
        <p:nvSpPr>
          <p:cNvPr id="184" name="CVPR 2018"/>
          <p:cNvSpPr txBox="1"/>
          <p:nvPr/>
        </p:nvSpPr>
        <p:spPr>
          <a:xfrm>
            <a:off x="656653" y="5356749"/>
            <a:ext cx="6051371" cy="793751"/>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ormAutofit/>
          </a:bodyPr>
          <a:lstStyle>
            <a:lvl1pPr algn="l">
              <a:lnSpc>
                <a:spcPct val="100000"/>
              </a:lnSpc>
              <a:defRPr sz="3600">
                <a:latin typeface="Futura"/>
                <a:ea typeface="Futura"/>
                <a:cs typeface="Futura"/>
                <a:sym typeface="Futura"/>
              </a:defRPr>
            </a:lvl1pPr>
          </a:lstStyle>
          <a:p>
            <a:r>
              <a:rPr sz="2300">
                <a:latin typeface="Helvetica"/>
                <a:cs typeface="Helvetica"/>
              </a:rPr>
              <a:t>CVPR 2018</a:t>
            </a:r>
          </a:p>
        </p:txBody>
      </p:sp>
    </p:spTree>
    <p:extLst>
      <p:ext uri="{BB962C8B-B14F-4D97-AF65-F5344CB8AC3E}">
        <p14:creationId xmlns:p14="http://schemas.microsoft.com/office/powerpoint/2010/main" val="650591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3-17 at 3.10.03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1980" y="685312"/>
            <a:ext cx="1768307" cy="2722631"/>
          </a:xfrm>
          <a:prstGeom prst="rect">
            <a:avLst/>
          </a:prstGeom>
        </p:spPr>
      </p:pic>
      <p:pic>
        <p:nvPicPr>
          <p:cNvPr id="5" name="Picture 4" descr="Screen Shot 2018-03-17 at 3.16.59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650095"/>
            <a:ext cx="4483733" cy="3359624"/>
          </a:xfrm>
          <a:prstGeom prst="rect">
            <a:avLst/>
          </a:prstGeom>
        </p:spPr>
      </p:pic>
      <p:pic>
        <p:nvPicPr>
          <p:cNvPr id="6" name="Picture 5" descr="Screen Shot 2018-03-17 at 4.24.45 P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3059" y="4456612"/>
            <a:ext cx="1298089" cy="875116"/>
          </a:xfrm>
          <a:prstGeom prst="rect">
            <a:avLst/>
          </a:prstGeom>
        </p:spPr>
      </p:pic>
      <p:pic>
        <p:nvPicPr>
          <p:cNvPr id="7" name="Picture 6" descr="Screen Shot 2018-03-17 at 4.31.09 PM.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22526" y="4403572"/>
            <a:ext cx="1564835" cy="2091560"/>
          </a:xfrm>
          <a:prstGeom prst="rect">
            <a:avLst/>
          </a:prstGeom>
        </p:spPr>
      </p:pic>
      <p:pic>
        <p:nvPicPr>
          <p:cNvPr id="8" name="Picture 7" descr="Lascaux_painting.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4988" y="4387348"/>
            <a:ext cx="1826147" cy="1197141"/>
          </a:xfrm>
          <a:prstGeom prst="rect">
            <a:avLst/>
          </a:prstGeom>
        </p:spPr>
      </p:pic>
      <p:pic>
        <p:nvPicPr>
          <p:cNvPr id="10" name="Picture 9" descr="29425_evo_resources_resource_image_277_original.gif"/>
          <p:cNvPicPr>
            <a:picLocks noChangeAspect="1"/>
          </p:cNvPicPr>
          <p:nvPr/>
        </p:nvPicPr>
        <p:blipFill rotWithShape="1">
          <a:blip r:embed="rId8" cstate="screen">
            <a:extLst>
              <a:ext uri="{28A0092B-C50C-407E-A947-70E740481C1C}">
                <a14:useLocalDpi xmlns:a14="http://schemas.microsoft.com/office/drawing/2010/main"/>
              </a:ext>
            </a:extLst>
          </a:blip>
          <a:srcRect b="15802"/>
          <a:stretch/>
        </p:blipFill>
        <p:spPr>
          <a:xfrm>
            <a:off x="103655" y="4554388"/>
            <a:ext cx="3421103" cy="1787084"/>
          </a:xfrm>
          <a:prstGeom prst="rect">
            <a:avLst/>
          </a:prstGeom>
        </p:spPr>
      </p:pic>
      <p:sp>
        <p:nvSpPr>
          <p:cNvPr id="2" name="TextBox 1"/>
          <p:cNvSpPr txBox="1"/>
          <p:nvPr/>
        </p:nvSpPr>
        <p:spPr>
          <a:xfrm>
            <a:off x="3540537" y="5331728"/>
            <a:ext cx="1931568" cy="1366528"/>
          </a:xfrm>
          <a:prstGeom prst="rect">
            <a:avLst/>
          </a:prstGeom>
          <a:noFill/>
        </p:spPr>
        <p:txBody>
          <a:bodyPr wrap="square" rtlCol="0">
            <a:spAutoFit/>
          </a:bodyPr>
          <a:lstStyle/>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Bipedalism</a:t>
            </a:r>
          </a:p>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Opposable thumb</a:t>
            </a:r>
          </a:p>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Tool use</a:t>
            </a:r>
          </a:p>
          <a:p>
            <a:pPr marL="285750" indent="-285750" algn="l" defTabSz="457200" fontAlgn="auto">
              <a:spcBef>
                <a:spcPts val="0"/>
              </a:spcBef>
              <a:spcAft>
                <a:spcPts val="0"/>
              </a:spcAft>
              <a:buFont typeface="Arial"/>
              <a:buChar char="•"/>
            </a:pPr>
            <a:endParaRPr lang="en-US" sz="1800" dirty="0">
              <a:solidFill>
                <a:prstClr val="black"/>
              </a:solidFill>
              <a:latin typeface="Calibri"/>
              <a:ea typeface="+mn-ea"/>
              <a:cs typeface="+mn-cs"/>
            </a:endParaRPr>
          </a:p>
        </p:txBody>
      </p:sp>
      <p:sp>
        <p:nvSpPr>
          <p:cNvPr id="3" name="TextBox 2"/>
          <p:cNvSpPr txBox="1"/>
          <p:nvPr/>
        </p:nvSpPr>
        <p:spPr>
          <a:xfrm>
            <a:off x="6958786" y="5614846"/>
            <a:ext cx="1905765" cy="1080296"/>
          </a:xfrm>
          <a:prstGeom prst="rect">
            <a:avLst/>
          </a:prstGeom>
          <a:noFill/>
        </p:spPr>
        <p:txBody>
          <a:bodyPr wrap="none" rtlCol="0">
            <a:spAutoFit/>
          </a:bodyPr>
          <a:lstStyle/>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Language</a:t>
            </a:r>
          </a:p>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Abstract thinking</a:t>
            </a:r>
          </a:p>
          <a:p>
            <a:pPr algn="l" defTabSz="457200" fontAlgn="auto">
              <a:lnSpc>
                <a:spcPct val="120000"/>
              </a:lnSpc>
              <a:spcBef>
                <a:spcPts val="0"/>
              </a:spcBef>
              <a:spcAft>
                <a:spcPts val="0"/>
              </a:spcAft>
            </a:pPr>
            <a:r>
              <a:rPr lang="en-US" sz="1800" dirty="0" smtClean="0">
                <a:solidFill>
                  <a:prstClr val="black"/>
                </a:solidFill>
                <a:latin typeface="Calibri"/>
                <a:ea typeface="+mn-ea"/>
                <a:cs typeface="+mn-cs"/>
              </a:rPr>
              <a:t>Symbolic behavior</a:t>
            </a:r>
            <a:endParaRPr lang="en-US" sz="1800" dirty="0">
              <a:solidFill>
                <a:prstClr val="black"/>
              </a:solidFill>
              <a:latin typeface="Calibri"/>
              <a:ea typeface="+mn-ea"/>
              <a:cs typeface="+mn-cs"/>
            </a:endParaRPr>
          </a:p>
        </p:txBody>
      </p:sp>
      <p:sp>
        <p:nvSpPr>
          <p:cNvPr id="9" name="Title 8"/>
          <p:cNvSpPr>
            <a:spLocks noGrp="1"/>
          </p:cNvSpPr>
          <p:nvPr>
            <p:ph type="title"/>
          </p:nvPr>
        </p:nvSpPr>
        <p:spPr>
          <a:xfrm>
            <a:off x="457200" y="-12958"/>
            <a:ext cx="8082599" cy="855225"/>
          </a:xfrm>
        </p:spPr>
        <p:txBody>
          <a:bodyPr>
            <a:normAutofit/>
          </a:bodyPr>
          <a:lstStyle/>
          <a:p>
            <a:r>
              <a:rPr lang="en-US" sz="3200" dirty="0" smtClean="0"/>
              <a:t>Phylogeny of Intelligence</a:t>
            </a:r>
            <a:endParaRPr lang="en-US" sz="3200" dirty="0"/>
          </a:p>
        </p:txBody>
      </p:sp>
      <p:sp>
        <p:nvSpPr>
          <p:cNvPr id="11" name="TextBox 10"/>
          <p:cNvSpPr txBox="1"/>
          <p:nvPr/>
        </p:nvSpPr>
        <p:spPr>
          <a:xfrm>
            <a:off x="4587389" y="842267"/>
            <a:ext cx="2462158" cy="2862323"/>
          </a:xfrm>
          <a:prstGeom prst="rect">
            <a:avLst/>
          </a:prstGeom>
          <a:noFill/>
        </p:spPr>
        <p:txBody>
          <a:bodyPr wrap="square" rtlCol="0">
            <a:spAutoFit/>
          </a:bodyPr>
          <a:lstStyle/>
          <a:p>
            <a:pPr algn="l" defTabSz="457200" fontAlgn="auto">
              <a:spcBef>
                <a:spcPts val="0"/>
              </a:spcBef>
              <a:spcAft>
                <a:spcPts val="0"/>
              </a:spcAft>
            </a:pPr>
            <a:r>
              <a:rPr lang="en-US" sz="1800" dirty="0" smtClean="0">
                <a:solidFill>
                  <a:srgbClr val="000090"/>
                </a:solidFill>
                <a:latin typeface="Calibri"/>
                <a:ea typeface="+mn-ea"/>
                <a:cs typeface="+mn-cs"/>
              </a:rPr>
              <a:t>Cambrian Explosion</a:t>
            </a:r>
          </a:p>
          <a:p>
            <a:pPr algn="l" defTabSz="457200" fontAlgn="auto">
              <a:spcBef>
                <a:spcPts val="0"/>
              </a:spcBef>
              <a:spcAft>
                <a:spcPts val="0"/>
              </a:spcAft>
            </a:pPr>
            <a:r>
              <a:rPr lang="en-US" sz="1800" dirty="0" smtClean="0">
                <a:solidFill>
                  <a:srgbClr val="000090"/>
                </a:solidFill>
                <a:latin typeface="Calibri"/>
                <a:ea typeface="+mn-ea"/>
                <a:cs typeface="+mn-cs"/>
              </a:rPr>
              <a:t>540 million years ago</a:t>
            </a:r>
          </a:p>
          <a:p>
            <a:pPr algn="l" defTabSz="457200" fontAlgn="auto">
              <a:spcBef>
                <a:spcPts val="0"/>
              </a:spcBef>
              <a:spcAft>
                <a:spcPts val="0"/>
              </a:spcAft>
            </a:pPr>
            <a:endParaRPr lang="en-US" sz="1800" dirty="0">
              <a:solidFill>
                <a:prstClr val="black"/>
              </a:solidFill>
              <a:latin typeface="Calibri"/>
              <a:ea typeface="+mn-ea"/>
              <a:cs typeface="+mn-cs"/>
            </a:endParaRPr>
          </a:p>
          <a:p>
            <a:pPr algn="l" defTabSz="457200" fontAlgn="auto">
              <a:spcBef>
                <a:spcPts val="0"/>
              </a:spcBef>
              <a:spcAft>
                <a:spcPts val="0"/>
              </a:spcAft>
            </a:pPr>
            <a:r>
              <a:rPr lang="en-US" sz="1800" dirty="0" smtClean="0">
                <a:solidFill>
                  <a:prstClr val="black"/>
                </a:solidFill>
                <a:latin typeface="Calibri"/>
                <a:ea typeface="+mn-ea"/>
                <a:cs typeface="+mn-cs"/>
              </a:rPr>
              <a:t>Variety of life forms,</a:t>
            </a:r>
            <a:endParaRPr lang="en-US" sz="1800" dirty="0">
              <a:solidFill>
                <a:prstClr val="black"/>
              </a:solidFill>
              <a:latin typeface="Calibri"/>
              <a:ea typeface="+mn-ea"/>
              <a:cs typeface="+mn-cs"/>
            </a:endParaRPr>
          </a:p>
          <a:p>
            <a:pPr algn="l" defTabSz="457200" fontAlgn="auto">
              <a:spcBef>
                <a:spcPts val="0"/>
              </a:spcBef>
              <a:spcAft>
                <a:spcPts val="0"/>
              </a:spcAft>
            </a:pPr>
            <a:r>
              <a:rPr lang="en-US" sz="1800" dirty="0" smtClean="0">
                <a:solidFill>
                  <a:prstClr val="black"/>
                </a:solidFill>
                <a:latin typeface="Calibri"/>
                <a:ea typeface="+mn-ea"/>
                <a:cs typeface="+mn-cs"/>
              </a:rPr>
              <a:t>almost all phyla emerge</a:t>
            </a:r>
          </a:p>
          <a:p>
            <a:pPr algn="l" defTabSz="457200" fontAlgn="auto">
              <a:spcBef>
                <a:spcPts val="0"/>
              </a:spcBef>
              <a:spcAft>
                <a:spcPts val="0"/>
              </a:spcAft>
            </a:pPr>
            <a:endParaRPr lang="en-US" sz="1800" dirty="0">
              <a:solidFill>
                <a:prstClr val="black"/>
              </a:solidFill>
              <a:latin typeface="Calibri"/>
              <a:ea typeface="+mn-ea"/>
              <a:cs typeface="+mn-cs"/>
            </a:endParaRPr>
          </a:p>
          <a:p>
            <a:pPr algn="l" defTabSz="457200" fontAlgn="auto">
              <a:spcBef>
                <a:spcPts val="0"/>
              </a:spcBef>
              <a:spcAft>
                <a:spcPts val="0"/>
              </a:spcAft>
            </a:pPr>
            <a:r>
              <a:rPr lang="en-US" sz="1800" dirty="0">
                <a:solidFill>
                  <a:prstClr val="black"/>
                </a:solidFill>
                <a:latin typeface="Calibri"/>
                <a:ea typeface="+mn-ea"/>
                <a:cs typeface="+mn-cs"/>
              </a:rPr>
              <a:t>Animals that could</a:t>
            </a:r>
          </a:p>
          <a:p>
            <a:pPr algn="l" defTabSz="457200" fontAlgn="auto">
              <a:spcBef>
                <a:spcPts val="0"/>
              </a:spcBef>
              <a:spcAft>
                <a:spcPts val="0"/>
              </a:spcAft>
            </a:pPr>
            <a:r>
              <a:rPr lang="en-US" sz="1800" dirty="0">
                <a:solidFill>
                  <a:prstClr val="black"/>
                </a:solidFill>
                <a:latin typeface="Calibri"/>
                <a:ea typeface="+mn-ea"/>
                <a:cs typeface="+mn-cs"/>
              </a:rPr>
              <a:t>see and move</a:t>
            </a:r>
          </a:p>
          <a:p>
            <a:pPr algn="l" defTabSz="457200" fontAlgn="auto">
              <a:spcBef>
                <a:spcPts val="0"/>
              </a:spcBef>
              <a:spcAft>
                <a:spcPts val="0"/>
              </a:spcAft>
            </a:pPr>
            <a:endParaRPr lang="en-US" sz="1800" dirty="0" smtClean="0">
              <a:solidFill>
                <a:prstClr val="black"/>
              </a:solidFill>
              <a:latin typeface="Calibri"/>
              <a:ea typeface="+mn-ea"/>
              <a:cs typeface="+mn-cs"/>
            </a:endParaRPr>
          </a:p>
          <a:p>
            <a:pPr algn="l" defTabSz="457200" fontAlgn="auto">
              <a:spcBef>
                <a:spcPts val="0"/>
              </a:spcBef>
              <a:spcAft>
                <a:spcPts val="0"/>
              </a:spcAft>
            </a:pPr>
            <a:endParaRPr lang="en-US" sz="1800" dirty="0">
              <a:solidFill>
                <a:prstClr val="black"/>
              </a:solidFill>
              <a:latin typeface="Calibri"/>
              <a:ea typeface="+mn-ea"/>
              <a:cs typeface="+mn-cs"/>
            </a:endParaRPr>
          </a:p>
        </p:txBody>
      </p:sp>
      <p:sp>
        <p:nvSpPr>
          <p:cNvPr id="13" name="TextBox 12"/>
          <p:cNvSpPr txBox="1"/>
          <p:nvPr/>
        </p:nvSpPr>
        <p:spPr>
          <a:xfrm>
            <a:off x="103655" y="4185056"/>
            <a:ext cx="3890809" cy="369332"/>
          </a:xfrm>
          <a:prstGeom prst="rect">
            <a:avLst/>
          </a:prstGeom>
          <a:noFill/>
        </p:spPr>
        <p:txBody>
          <a:bodyPr wrap="none" rtlCol="0">
            <a:spAutoFit/>
          </a:bodyPr>
          <a:lstStyle/>
          <a:p>
            <a:pPr algn="l" defTabSz="457200" fontAlgn="auto">
              <a:spcBef>
                <a:spcPts val="0"/>
              </a:spcBef>
              <a:spcAft>
                <a:spcPts val="0"/>
              </a:spcAft>
            </a:pPr>
            <a:r>
              <a:rPr lang="en-US" sz="1800" dirty="0" smtClean="0">
                <a:solidFill>
                  <a:srgbClr val="000090"/>
                </a:solidFill>
                <a:latin typeface="Calibri"/>
                <a:ea typeface="+mn-ea"/>
                <a:cs typeface="+mn-cs"/>
              </a:rPr>
              <a:t>Hominid evolution, last 5 million years</a:t>
            </a:r>
            <a:endParaRPr lang="en-US" sz="1800" dirty="0">
              <a:solidFill>
                <a:srgbClr val="000090"/>
              </a:solidFill>
              <a:latin typeface="Calibri"/>
              <a:ea typeface="+mn-ea"/>
              <a:cs typeface="+mn-cs"/>
            </a:endParaRPr>
          </a:p>
        </p:txBody>
      </p:sp>
      <p:sp>
        <p:nvSpPr>
          <p:cNvPr id="14" name="TextBox 13"/>
          <p:cNvSpPr txBox="1"/>
          <p:nvPr/>
        </p:nvSpPr>
        <p:spPr>
          <a:xfrm>
            <a:off x="5542824" y="4000390"/>
            <a:ext cx="3198311" cy="369332"/>
          </a:xfrm>
          <a:prstGeom prst="rect">
            <a:avLst/>
          </a:prstGeom>
          <a:noFill/>
        </p:spPr>
        <p:txBody>
          <a:bodyPr wrap="none" rtlCol="0">
            <a:spAutoFit/>
          </a:bodyPr>
          <a:lstStyle/>
          <a:p>
            <a:pPr algn="l" defTabSz="457200" fontAlgn="auto">
              <a:spcBef>
                <a:spcPts val="0"/>
              </a:spcBef>
              <a:spcAft>
                <a:spcPts val="0"/>
              </a:spcAft>
            </a:pPr>
            <a:r>
              <a:rPr lang="en-US" sz="1800" dirty="0" smtClean="0">
                <a:solidFill>
                  <a:srgbClr val="000090"/>
                </a:solidFill>
                <a:latin typeface="Calibri"/>
                <a:ea typeface="+mn-ea"/>
                <a:cs typeface="+mn-cs"/>
              </a:rPr>
              <a:t>Modern humans, last 50 K years</a:t>
            </a:r>
            <a:endParaRPr lang="en-US" sz="1800" dirty="0">
              <a:solidFill>
                <a:srgbClr val="000090"/>
              </a:solidFill>
              <a:latin typeface="Calibri"/>
              <a:ea typeface="+mn-ea"/>
              <a:cs typeface="+mn-cs"/>
            </a:endParaRPr>
          </a:p>
        </p:txBody>
      </p:sp>
      <p:sp>
        <p:nvSpPr>
          <p:cNvPr id="15" name="TextBox 14"/>
          <p:cNvSpPr txBox="1"/>
          <p:nvPr/>
        </p:nvSpPr>
        <p:spPr>
          <a:xfrm>
            <a:off x="84932" y="6314829"/>
            <a:ext cx="3778198" cy="523220"/>
          </a:xfrm>
          <a:prstGeom prst="rect">
            <a:avLst/>
          </a:prstGeom>
          <a:noFill/>
        </p:spPr>
        <p:txBody>
          <a:bodyPr wrap="none" rtlCol="0">
            <a:spAutoFit/>
          </a:bodyPr>
          <a:lstStyle/>
          <a:p>
            <a:pPr algn="l" defTabSz="457200" fontAlgn="auto">
              <a:spcBef>
                <a:spcPts val="0"/>
              </a:spcBef>
              <a:spcAft>
                <a:spcPts val="0"/>
              </a:spcAft>
            </a:pPr>
            <a:r>
              <a:rPr lang="en-US" sz="1400" dirty="0" err="1" smtClean="0">
                <a:solidFill>
                  <a:srgbClr val="FF0000"/>
                </a:solidFill>
                <a:latin typeface="Calibri"/>
                <a:ea typeface="+mn-ea"/>
                <a:cs typeface="+mn-cs"/>
              </a:rPr>
              <a:t>Anaxogaras</a:t>
            </a:r>
            <a:r>
              <a:rPr lang="en-US" sz="1400" dirty="0" smtClean="0">
                <a:solidFill>
                  <a:srgbClr val="FF0000"/>
                </a:solidFill>
                <a:latin typeface="Calibri"/>
                <a:ea typeface="+mn-ea"/>
                <a:cs typeface="+mn-cs"/>
              </a:rPr>
              <a:t>: It is because of his being armed with </a:t>
            </a:r>
          </a:p>
          <a:p>
            <a:pPr algn="l" defTabSz="457200" fontAlgn="auto">
              <a:spcBef>
                <a:spcPts val="0"/>
              </a:spcBef>
              <a:spcAft>
                <a:spcPts val="0"/>
              </a:spcAft>
            </a:pPr>
            <a:r>
              <a:rPr lang="en-US" sz="1400" dirty="0" smtClean="0">
                <a:solidFill>
                  <a:srgbClr val="FF0000"/>
                </a:solidFill>
                <a:latin typeface="Calibri"/>
                <a:ea typeface="+mn-ea"/>
                <a:cs typeface="+mn-cs"/>
              </a:rPr>
              <a:t>hands that man is the most intelligent animal</a:t>
            </a:r>
            <a:endParaRPr lang="en-US" sz="1400" dirty="0">
              <a:solidFill>
                <a:srgbClr val="FF0000"/>
              </a:solidFill>
              <a:latin typeface="Calibri"/>
              <a:ea typeface="+mn-ea"/>
              <a:cs typeface="+mn-cs"/>
            </a:endParaRPr>
          </a:p>
        </p:txBody>
      </p:sp>
      <p:sp>
        <p:nvSpPr>
          <p:cNvPr id="16" name="TextBox 15"/>
          <p:cNvSpPr txBox="1"/>
          <p:nvPr/>
        </p:nvSpPr>
        <p:spPr>
          <a:xfrm>
            <a:off x="4587389" y="3388476"/>
            <a:ext cx="4685898" cy="307777"/>
          </a:xfrm>
          <a:prstGeom prst="rect">
            <a:avLst/>
          </a:prstGeom>
          <a:noFill/>
        </p:spPr>
        <p:txBody>
          <a:bodyPr wrap="none" rtlCol="0">
            <a:spAutoFit/>
          </a:bodyPr>
          <a:lstStyle/>
          <a:p>
            <a:pPr algn="l" defTabSz="457200" fontAlgn="auto">
              <a:spcBef>
                <a:spcPts val="0"/>
              </a:spcBef>
              <a:spcAft>
                <a:spcPts val="0"/>
              </a:spcAft>
            </a:pPr>
            <a:r>
              <a:rPr lang="en-US" sz="1400" dirty="0" smtClean="0">
                <a:solidFill>
                  <a:srgbClr val="FF0000"/>
                </a:solidFill>
                <a:latin typeface="Calibri"/>
                <a:ea typeface="+mn-ea"/>
                <a:cs typeface="+mn-cs"/>
              </a:rPr>
              <a:t>Gibson: we see in order to move and we move in order to see</a:t>
            </a:r>
            <a:endParaRPr lang="en-US" sz="1400" dirty="0">
              <a:solidFill>
                <a:srgbClr val="FF0000"/>
              </a:solidFill>
              <a:latin typeface="Calibri"/>
              <a:ea typeface="+mn-ea"/>
              <a:cs typeface="+mn-cs"/>
            </a:endParaRPr>
          </a:p>
        </p:txBody>
      </p:sp>
    </p:spTree>
    <p:extLst>
      <p:ext uri="{BB962C8B-B14F-4D97-AF65-F5344CB8AC3E}">
        <p14:creationId xmlns:p14="http://schemas.microsoft.com/office/powerpoint/2010/main" val="19072478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onsider infants, </a:t>
            </a:r>
            <a:endParaRPr lang="en-US" dirty="0"/>
          </a:p>
        </p:txBody>
      </p:sp>
      <p:sp>
        <p:nvSpPr>
          <p:cNvPr id="4" name="Slide Number Placeholder 3"/>
          <p:cNvSpPr>
            <a:spLocks noGrp="1"/>
          </p:cNvSpPr>
          <p:nvPr>
            <p:ph type="sldNum" sz="quarter" idx="12"/>
          </p:nvPr>
        </p:nvSpPr>
        <p:spPr/>
        <p:txBody>
          <a:bodyPr/>
          <a:lstStyle/>
          <a:p>
            <a:fld id="{26F02224-B58C-7940-BA9B-259C38A8F6C8}" type="slidenum">
              <a:rPr lang="en-US" smtClean="0"/>
              <a:t>7</a:t>
            </a:fld>
            <a:endParaRPr lang="en-US"/>
          </a:p>
        </p:txBody>
      </p:sp>
      <p:grpSp>
        <p:nvGrpSpPr>
          <p:cNvPr id="10" name="Group 9"/>
          <p:cNvGrpSpPr/>
          <p:nvPr/>
        </p:nvGrpSpPr>
        <p:grpSpPr>
          <a:xfrm>
            <a:off x="29232" y="1624663"/>
            <a:ext cx="8762986" cy="4540896"/>
            <a:chOff x="29230" y="1624662"/>
            <a:chExt cx="8762986" cy="4540896"/>
          </a:xfrm>
        </p:grpSpPr>
        <p:grpSp>
          <p:nvGrpSpPr>
            <p:cNvPr id="7" name="Group 6"/>
            <p:cNvGrpSpPr/>
            <p:nvPr/>
          </p:nvGrpSpPr>
          <p:grpSpPr>
            <a:xfrm>
              <a:off x="29230" y="1972409"/>
              <a:ext cx="4364857" cy="3706368"/>
              <a:chOff x="248200" y="1987008"/>
              <a:chExt cx="4364857" cy="3706368"/>
            </a:xfrm>
          </p:grpSpPr>
          <p:pic>
            <p:nvPicPr>
              <p:cNvPr id="5" name="Picture 4" descr="baby-crad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00" y="1987008"/>
                <a:ext cx="4230624" cy="3706368"/>
              </a:xfrm>
              <a:prstGeom prst="rect">
                <a:avLst/>
              </a:prstGeom>
            </p:spPr>
          </p:pic>
          <p:sp>
            <p:nvSpPr>
              <p:cNvPr id="6" name="Rectangle 5"/>
              <p:cNvSpPr/>
              <p:nvPr/>
            </p:nvSpPr>
            <p:spPr>
              <a:xfrm>
                <a:off x="3751758" y="1987008"/>
                <a:ext cx="861299" cy="8452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descr="baby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023" y="1624662"/>
              <a:ext cx="3887193" cy="2186546"/>
            </a:xfrm>
            <a:prstGeom prst="rect">
              <a:avLst/>
            </a:prstGeom>
          </p:spPr>
        </p:pic>
        <p:pic>
          <p:nvPicPr>
            <p:cNvPr id="9" name="Picture 8" descr="bab1-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776" y="3970998"/>
              <a:ext cx="3901440" cy="2194560"/>
            </a:xfrm>
            <a:prstGeom prst="rect">
              <a:avLst/>
            </a:prstGeom>
          </p:spPr>
        </p:pic>
      </p:grpSp>
    </p:spTree>
    <p:extLst>
      <p:ext uri="{BB962C8B-B14F-4D97-AF65-F5344CB8AC3E}">
        <p14:creationId xmlns:p14="http://schemas.microsoft.com/office/powerpoint/2010/main" val="4878548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F02224-B58C-7940-BA9B-259C38A8F6C8}" type="slidenum">
              <a:rPr lang="en-US" smtClean="0"/>
              <a:t>8</a:t>
            </a:fld>
            <a:endParaRPr lang="en-US" dirty="0"/>
          </a:p>
        </p:txBody>
      </p:sp>
      <p:pic>
        <p:nvPicPr>
          <p:cNvPr id="3" name="Picture 2" descr="mother_teac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713" y="184224"/>
            <a:ext cx="4196694" cy="2852441"/>
          </a:xfrm>
          <a:prstGeom prst="rect">
            <a:avLst/>
          </a:prstGeom>
        </p:spPr>
      </p:pic>
      <p:grpSp>
        <p:nvGrpSpPr>
          <p:cNvPr id="5" name="Group 4"/>
          <p:cNvGrpSpPr/>
          <p:nvPr/>
        </p:nvGrpSpPr>
        <p:grpSpPr>
          <a:xfrm>
            <a:off x="1903927" y="3768171"/>
            <a:ext cx="5025985" cy="3062195"/>
            <a:chOff x="29230" y="1624662"/>
            <a:chExt cx="8762986" cy="4540896"/>
          </a:xfrm>
        </p:grpSpPr>
        <p:grpSp>
          <p:nvGrpSpPr>
            <p:cNvPr id="6" name="Group 5"/>
            <p:cNvGrpSpPr/>
            <p:nvPr/>
          </p:nvGrpSpPr>
          <p:grpSpPr>
            <a:xfrm>
              <a:off x="29230" y="1972409"/>
              <a:ext cx="4364857" cy="3706368"/>
              <a:chOff x="248200" y="1987008"/>
              <a:chExt cx="4364857" cy="3706368"/>
            </a:xfrm>
          </p:grpSpPr>
          <p:pic>
            <p:nvPicPr>
              <p:cNvPr id="9" name="Picture 8" descr="baby-crad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00" y="1987008"/>
                <a:ext cx="4230624" cy="3706368"/>
              </a:xfrm>
              <a:prstGeom prst="rect">
                <a:avLst/>
              </a:prstGeom>
            </p:spPr>
          </p:pic>
          <p:sp>
            <p:nvSpPr>
              <p:cNvPr id="10" name="Rectangle 9"/>
              <p:cNvSpPr/>
              <p:nvPr/>
            </p:nvSpPr>
            <p:spPr>
              <a:xfrm>
                <a:off x="3751758" y="1987008"/>
                <a:ext cx="861299" cy="8452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baby1-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023" y="1624662"/>
              <a:ext cx="3887193" cy="2186546"/>
            </a:xfrm>
            <a:prstGeom prst="rect">
              <a:avLst/>
            </a:prstGeom>
          </p:spPr>
        </p:pic>
        <p:pic>
          <p:nvPicPr>
            <p:cNvPr id="8" name="Picture 7" descr="bab1-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776" y="3970998"/>
              <a:ext cx="3901440" cy="2194560"/>
            </a:xfrm>
            <a:prstGeom prst="rect">
              <a:avLst/>
            </a:prstGeom>
          </p:spPr>
        </p:pic>
      </p:grpSp>
      <p:sp>
        <p:nvSpPr>
          <p:cNvPr id="12" name="TextBox 11"/>
          <p:cNvSpPr txBox="1"/>
          <p:nvPr/>
        </p:nvSpPr>
        <p:spPr>
          <a:xfrm>
            <a:off x="116791" y="934356"/>
            <a:ext cx="1830920" cy="1585529"/>
          </a:xfrm>
          <a:prstGeom prst="rect">
            <a:avLst/>
          </a:prstGeom>
          <a:noFill/>
        </p:spPr>
        <p:txBody>
          <a:bodyPr wrap="square" lIns="91425" tIns="45713" rIns="91425" bIns="45713" rtlCol="0">
            <a:spAutoFit/>
          </a:bodyPr>
          <a:lstStyle/>
          <a:p>
            <a:pPr algn="ctr"/>
            <a:r>
              <a:rPr lang="en-US" sz="3200" dirty="0">
                <a:solidFill>
                  <a:srgbClr val="FF0000"/>
                </a:solidFill>
              </a:rPr>
              <a:t>External Teacher Signal</a:t>
            </a:r>
          </a:p>
        </p:txBody>
      </p:sp>
      <p:sp>
        <p:nvSpPr>
          <p:cNvPr id="13" name="TextBox 12"/>
          <p:cNvSpPr txBox="1"/>
          <p:nvPr/>
        </p:nvSpPr>
        <p:spPr>
          <a:xfrm>
            <a:off x="7" y="4590593"/>
            <a:ext cx="1830920" cy="1585529"/>
          </a:xfrm>
          <a:prstGeom prst="rect">
            <a:avLst/>
          </a:prstGeom>
          <a:noFill/>
        </p:spPr>
        <p:txBody>
          <a:bodyPr wrap="square" lIns="91425" tIns="45713" rIns="91425" bIns="45713" rtlCol="0">
            <a:spAutoFit/>
          </a:bodyPr>
          <a:lstStyle/>
          <a:p>
            <a:pPr algn="ctr"/>
            <a:r>
              <a:rPr lang="en-US" sz="3200" dirty="0">
                <a:solidFill>
                  <a:srgbClr val="0000FF"/>
                </a:solidFill>
              </a:rPr>
              <a:t>Internal</a:t>
            </a:r>
          </a:p>
          <a:p>
            <a:pPr algn="ctr"/>
            <a:r>
              <a:rPr lang="en-US" sz="3200" dirty="0">
                <a:solidFill>
                  <a:srgbClr val="0000FF"/>
                </a:solidFill>
              </a:rPr>
              <a:t>Teacher Signal</a:t>
            </a:r>
          </a:p>
        </p:txBody>
      </p:sp>
      <p:cxnSp>
        <p:nvCxnSpPr>
          <p:cNvPr id="15" name="Straight Connector 14"/>
          <p:cNvCxnSpPr/>
          <p:nvPr/>
        </p:nvCxnSpPr>
        <p:spPr>
          <a:xfrm>
            <a:off x="306564" y="3401628"/>
            <a:ext cx="8656782" cy="0"/>
          </a:xfrm>
          <a:prstGeom prst="line">
            <a:avLst/>
          </a:prstGeom>
          <a:ln w="57150"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956363" y="4793194"/>
            <a:ext cx="2214099" cy="954107"/>
          </a:xfrm>
          <a:prstGeom prst="rect">
            <a:avLst/>
          </a:prstGeom>
          <a:noFill/>
        </p:spPr>
        <p:txBody>
          <a:bodyPr wrap="square" lIns="91425" tIns="45713" rIns="91425" bIns="45713" rtlCol="0">
            <a:spAutoFit/>
          </a:bodyPr>
          <a:lstStyle/>
          <a:p>
            <a:pPr algn="ctr"/>
            <a:r>
              <a:rPr lang="en-US" sz="2800" dirty="0"/>
              <a:t>Self</a:t>
            </a:r>
          </a:p>
          <a:p>
            <a:pPr algn="ctr"/>
            <a:r>
              <a:rPr lang="en-US" sz="2800" dirty="0"/>
              <a:t>Supervision</a:t>
            </a:r>
          </a:p>
        </p:txBody>
      </p:sp>
      <p:sp>
        <p:nvSpPr>
          <p:cNvPr id="18" name="TextBox 17"/>
          <p:cNvSpPr txBox="1"/>
          <p:nvPr/>
        </p:nvSpPr>
        <p:spPr>
          <a:xfrm>
            <a:off x="6839579" y="1076791"/>
            <a:ext cx="2214099" cy="954107"/>
          </a:xfrm>
          <a:prstGeom prst="rect">
            <a:avLst/>
          </a:prstGeom>
          <a:noFill/>
        </p:spPr>
        <p:txBody>
          <a:bodyPr wrap="square" lIns="91425" tIns="45713" rIns="91425" bIns="45713" rtlCol="0">
            <a:spAutoFit/>
          </a:bodyPr>
          <a:lstStyle/>
          <a:p>
            <a:pPr algn="ctr"/>
            <a:r>
              <a:rPr lang="en-US" sz="2800" dirty="0"/>
              <a:t>External</a:t>
            </a:r>
          </a:p>
          <a:p>
            <a:pPr algn="ctr"/>
            <a:r>
              <a:rPr lang="en-US" sz="2800" dirty="0"/>
              <a:t>Supervision</a:t>
            </a:r>
          </a:p>
        </p:txBody>
      </p:sp>
    </p:spTree>
    <p:extLst>
      <p:ext uri="{BB962C8B-B14F-4D97-AF65-F5344CB8AC3E}">
        <p14:creationId xmlns:p14="http://schemas.microsoft.com/office/powerpoint/2010/main" val="37006650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437"/>
            <a:ext cx="8229600" cy="1143000"/>
          </a:xfrm>
        </p:spPr>
        <p:txBody>
          <a:bodyPr>
            <a:normAutofit fontScale="90000"/>
          </a:bodyPr>
          <a:lstStyle/>
          <a:p>
            <a:r>
              <a:rPr lang="en-US" sz="4000" dirty="0" smtClean="0"/>
              <a:t>The Development of Embodied Cognition: Six Lessons from Babies</a:t>
            </a:r>
            <a:r>
              <a:rPr lang="en-US" dirty="0" smtClean="0"/>
              <a:t/>
            </a:r>
            <a:br>
              <a:rPr lang="en-US" dirty="0" smtClean="0"/>
            </a:br>
            <a:r>
              <a:rPr lang="en-US" sz="4000" dirty="0" smtClean="0">
                <a:solidFill>
                  <a:srgbClr val="0000FF"/>
                </a:solidFill>
              </a:rPr>
              <a:t>Linda Smith &amp; Michael Gasser</a:t>
            </a:r>
            <a:br>
              <a:rPr lang="en-US" sz="4000" dirty="0" smtClean="0">
                <a:solidFill>
                  <a:srgbClr val="0000FF"/>
                </a:solidFill>
              </a:rPr>
            </a:br>
            <a:endParaRPr lang="en-US" sz="4000" dirty="0">
              <a:solidFill>
                <a:srgbClr val="0000FF"/>
              </a:solidFill>
            </a:endParaRPr>
          </a:p>
        </p:txBody>
      </p:sp>
      <p:sp>
        <p:nvSpPr>
          <p:cNvPr id="3" name="Content Placeholder 2"/>
          <p:cNvSpPr>
            <a:spLocks noGrp="1"/>
          </p:cNvSpPr>
          <p:nvPr>
            <p:ph idx="1"/>
          </p:nvPr>
        </p:nvSpPr>
        <p:spPr>
          <a:xfrm>
            <a:off x="279680" y="1709443"/>
            <a:ext cx="8229600" cy="4525963"/>
          </a:xfrm>
        </p:spPr>
        <p:txBody>
          <a:bodyPr/>
          <a:lstStyle/>
          <a:p>
            <a:pPr marL="0" indent="0">
              <a:buNone/>
            </a:pPr>
            <a:endParaRPr lang="en-US" dirty="0" smtClean="0"/>
          </a:p>
          <a:p>
            <a:pPr marL="0" indent="0">
              <a:buNone/>
            </a:pPr>
            <a:endParaRPr lang="en-US" dirty="0"/>
          </a:p>
        </p:txBody>
      </p:sp>
      <p:pic>
        <p:nvPicPr>
          <p:cNvPr id="4" name="Picture 3" descr="Screen Shot 2015-12-17 at 4.23.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78074"/>
            <a:ext cx="9067800" cy="3441700"/>
          </a:xfrm>
          <a:prstGeom prst="rect">
            <a:avLst/>
          </a:prstGeom>
        </p:spPr>
      </p:pic>
    </p:spTree>
    <p:extLst>
      <p:ext uri="{BB962C8B-B14F-4D97-AF65-F5344CB8AC3E}">
        <p14:creationId xmlns:p14="http://schemas.microsoft.com/office/powerpoint/2010/main" val="3981453607"/>
      </p:ext>
    </p:extLst>
  </p:cSld>
  <p:clrMapOvr>
    <a:masterClrMapping/>
  </p:clrMapOvr>
  <p:timing>
    <p:tnLst>
      <p:par>
        <p:cTn xmlns:p14="http://schemas.microsoft.com/office/powerpoint/2010/mai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Subtitl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LM Sans 10 Regular" charset="0"/>
            <a:ea typeface="ヒラギノ角ゴ ProN W3" charset="0"/>
            <a:cs typeface="ヒラギノ角ゴ ProN W3" charset="0"/>
            <a:sym typeface="LM Sans 10 Regula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LM Sans 10 Regular" charset="0"/>
            <a:ea typeface="ヒラギノ角ゴ ProN W3" charset="0"/>
            <a:cs typeface="ヒラギノ角ゴ ProN W3" charset="0"/>
            <a:sym typeface="LM Sans 10 Regular"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4423</TotalTime>
  <Pages>0</Pages>
  <Words>1665</Words>
  <Characters>0</Characters>
  <Application>Microsoft Macintosh PowerPoint</Application>
  <PresentationFormat>On-screen Show (4:3)</PresentationFormat>
  <Lines>0</Lines>
  <Paragraphs>367</Paragraphs>
  <Slides>55</Slides>
  <Notes>14</Notes>
  <HiddenSlides>0</HiddenSlides>
  <MMClips>4</MMClips>
  <ScaleCrop>false</ScaleCrop>
  <HeadingPairs>
    <vt:vector size="4" baseType="variant">
      <vt:variant>
        <vt:lpstr>Theme</vt:lpstr>
      </vt:variant>
      <vt:variant>
        <vt:i4>5</vt:i4>
      </vt:variant>
      <vt:variant>
        <vt:lpstr>Slide Titles</vt:lpstr>
      </vt:variant>
      <vt:variant>
        <vt:i4>55</vt:i4>
      </vt:variant>
    </vt:vector>
  </HeadingPairs>
  <TitlesOfParts>
    <vt:vector size="60" baseType="lpstr">
      <vt:lpstr>Office Theme</vt:lpstr>
      <vt:lpstr>Title &amp; Subtitle</vt:lpstr>
      <vt:lpstr>White</vt:lpstr>
      <vt:lpstr>1_Office Theme</vt:lpstr>
      <vt:lpstr>2_Office Theme</vt:lpstr>
      <vt:lpstr>Looking for the keys.. (even where the light isn’t there)</vt:lpstr>
      <vt:lpstr>Embodied Cognition</vt:lpstr>
      <vt:lpstr>What has been responsible for recent AI successes?</vt:lpstr>
      <vt:lpstr>What has been responsible for recent AI successes?</vt:lpstr>
      <vt:lpstr>PowerPoint Presentation</vt:lpstr>
      <vt:lpstr>Phylogeny of Intelligence</vt:lpstr>
      <vt:lpstr>Consider infants, </vt:lpstr>
      <vt:lpstr>PowerPoint Presentation</vt:lpstr>
      <vt:lpstr>The Development of Embodied Cognition: Six Lessons from Babies Linda Smith &amp; Michael Gasser </vt:lpstr>
      <vt:lpstr>The Six Lessons</vt:lpstr>
      <vt:lpstr>Computing Machinery and Intelligence Turing (1950)</vt:lpstr>
      <vt:lpstr>Learning To Poke by Poking: Experiential Learning of Intuitive Physics</vt:lpstr>
      <vt:lpstr>PowerPoint Presentation</vt:lpstr>
      <vt:lpstr>PowerPoint Presentation</vt:lpstr>
      <vt:lpstr>Forward Model</vt:lpstr>
      <vt:lpstr>Our Method: Jointly Learn Forward and Inverse Model</vt:lpstr>
      <vt:lpstr>PowerPoint Presentation</vt:lpstr>
      <vt:lpstr>Combining self supervision with imitation for vision based rope manipulation</vt:lpstr>
      <vt:lpstr>PowerPoint Presentation</vt:lpstr>
      <vt:lpstr>Segmentation by Interaction: Setup</vt:lpstr>
      <vt:lpstr>PowerPoint Presentation</vt:lpstr>
      <vt:lpstr>Instance Segmentation Performance</vt:lpstr>
      <vt:lpstr>End task performance: Object Rearrangement</vt:lpstr>
      <vt:lpstr>The Six Lessons</vt:lpstr>
      <vt:lpstr>Social Perception</vt:lpstr>
      <vt:lpstr>PowerPoint Presentation</vt:lpstr>
      <vt:lpstr>What we would like to infer…</vt:lpstr>
      <vt:lpstr>What we need to understand video</vt:lpstr>
      <vt:lpstr>This is much harder than object detection</vt:lpstr>
      <vt:lpstr>Children can infer intent</vt:lpstr>
      <vt:lpstr>Progress in video understanding</vt:lpstr>
      <vt:lpstr>Commonsense Knowledge  e.g. A meal at a restaurant</vt:lpstr>
      <vt:lpstr>On Mental Models</vt:lpstr>
      <vt:lpstr>The Six Lessons</vt:lpstr>
      <vt:lpstr>Phylogeny of Intelligence</vt:lpstr>
      <vt:lpstr>Origins of Language (from Trask)</vt:lpstr>
      <vt:lpstr>The Purposes of Language (Source: R.L. Trask, Introducing Linguistics)</vt:lpstr>
      <vt:lpstr>Language research today</vt:lpstr>
      <vt:lpstr>Aspects of Language acquisition</vt:lpstr>
      <vt:lpstr>Gibson Environment for Embodied Real-World Active Perception</vt:lpstr>
      <vt:lpstr>PowerPoint Presentation</vt:lpstr>
      <vt:lpstr>Language helps categorization</vt:lpstr>
      <vt:lpstr>Embodied Cognition</vt:lpstr>
      <vt:lpstr>Some themes</vt:lpstr>
      <vt:lpstr>Mask R-CNN : He, Gkioxari, Dollar &amp; Girshick (2017)</vt:lpstr>
      <vt:lpstr>Hominid evolution in last 5 million years</vt:lpstr>
      <vt:lpstr>If you don’t need to move you don’t need an eye or a brain! https://goodheartextremescience.wordpress.com/2010/01/27/meet-the-creature-that-eats-its-own-brain/</vt:lpstr>
      <vt:lpstr>AVA: A Video Dataset of Atomic Visual Actions</vt:lpstr>
      <vt:lpstr>PowerPoint Presentation</vt:lpstr>
      <vt:lpstr>Hug (a person)</vt:lpstr>
      <vt:lpstr>Give/Serve (an object) to (a person)</vt:lpstr>
      <vt:lpstr>Hockett’s list of design features for a human language</vt:lpstr>
      <vt:lpstr>PowerPoint Presentation</vt:lpstr>
      <vt:lpstr>Ontogeny of Intelligence</vt:lpstr>
      <vt:lpstr>Taskonomy:  Disentangling Task Transfer Learning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Statistics of Natural Objects</dc:title>
  <dc:creator>EECS Dept</dc:creator>
  <cp:lastModifiedBy>Jitendra Malik</cp:lastModifiedBy>
  <cp:revision>345</cp:revision>
  <dcterms:modified xsi:type="dcterms:W3CDTF">2018-07-18T21:57:50Z</dcterms:modified>
</cp:coreProperties>
</file>